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66" r:id="rId4"/>
    <p:sldId id="272" r:id="rId5"/>
    <p:sldId id="273" r:id="rId6"/>
    <p:sldId id="274" r:id="rId7"/>
    <p:sldId id="271" r:id="rId8"/>
    <p:sldId id="259" r:id="rId9"/>
    <p:sldId id="260" r:id="rId10"/>
    <p:sldId id="261" r:id="rId11"/>
    <p:sldId id="262" r:id="rId12"/>
    <p:sldId id="270" r:id="rId13"/>
    <p:sldId id="275" r:id="rId14"/>
    <p:sldId id="268" r:id="rId15"/>
    <p:sldId id="269" r:id="rId16"/>
    <p:sldId id="264" r:id="rId1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EE8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90" autoAdjust="0"/>
  </p:normalViewPr>
  <p:slideViewPr>
    <p:cSldViewPr snapToGrid="0">
      <p:cViewPr varScale="1">
        <p:scale>
          <a:sx n="75" d="100"/>
          <a:sy n="75" d="100"/>
        </p:scale>
        <p:origin x="72" y="1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B3C060-7A75-40A9-BFF5-BA27FFF723E9}" type="datetimeFigureOut">
              <a:rPr lang="ru-RU" smtClean="0"/>
              <a:t>05.05.2025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2F5D9B-6C5C-4B16-9EFE-964889342D7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294688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F5D9B-6C5C-4B16-9EFE-964889342D7B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635994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49D4455-4F0D-4766-A827-7A31E873E2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FD743F8-8A38-4C7B-97F1-84FF8666D5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3D4F796-59B1-4B93-9FCE-8973297F3A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CAECE-06D2-44FC-8DB2-211F0FCAE558}" type="datetimeFigureOut">
              <a:rPr lang="ru-RU" smtClean="0"/>
              <a:t>05.05.2025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7E5F443-80EC-4A0F-8AC8-5B8F3B19CB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7598196-4739-47A2-A10F-A015B0940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2200E-8A30-4B98-8EC5-52C9266FD12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368969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5BBD5AE-F696-4859-98B6-2DA16C63AE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02230641-42B9-4C64-A923-E4C0BE28FD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B139C2A-47B2-4DCC-85B4-0DA171B7D8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CAECE-06D2-44FC-8DB2-211F0FCAE558}" type="datetimeFigureOut">
              <a:rPr lang="ru-RU" smtClean="0"/>
              <a:t>05.05.2025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87F2561-1F10-4E9B-99C7-D1DB3A2B87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CAB92F9-AF4D-4FAA-8D36-38D2739720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2200E-8A30-4B98-8EC5-52C9266FD12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159708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2B1422AC-2203-4441-AC61-0EB4257E5AE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BBCBC7EC-563A-4221-B92B-CD34D56B66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2E16363-6291-4D8F-AB92-D26C5A26B4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CAECE-06D2-44FC-8DB2-211F0FCAE558}" type="datetimeFigureOut">
              <a:rPr lang="ru-RU" smtClean="0"/>
              <a:t>05.05.2025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1770472-465F-4CBF-9B89-E9C2EA994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E51DACC-6292-4924-8F99-78A7A6C3F6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2200E-8A30-4B98-8EC5-52C9266FD12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334110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DDB8CD4-3892-4A23-AB24-11CD085F2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501FB1D-3C78-44A2-BC33-045940DBC3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EA75601-91DF-4E16-8213-CF7D9E2419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CAECE-06D2-44FC-8DB2-211F0FCAE558}" type="datetimeFigureOut">
              <a:rPr lang="ru-RU" smtClean="0"/>
              <a:t>05.05.2025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7FF3583-6280-45CD-BFF4-E69B3EBB1A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1B86C90-EE65-4875-AEB7-822354E04A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2200E-8A30-4B98-8EC5-52C9266FD12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655915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CF27B65-C87F-4631-9FE7-871F7449B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2644AC9-FF56-42A8-A4B5-DC7E4E08D3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7184F63-D61F-455D-9148-982A8053BB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CAECE-06D2-44FC-8DB2-211F0FCAE558}" type="datetimeFigureOut">
              <a:rPr lang="ru-RU" smtClean="0"/>
              <a:t>05.05.2025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BCAD44C-956C-4599-AF7C-4B6924A6E8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0F6B7F4-0E31-41D5-9629-9A2FC356C1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2200E-8A30-4B98-8EC5-52C9266FD12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866463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A6B39BA-CDCD-4A28-9B8F-EE52644BD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365D85C-3B8B-47EC-8BA7-FCF6E0F0C3F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E4783D84-6E08-4B70-87C2-2C701DA89B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CC0D4DF-B693-45FC-957F-6E19AE8076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CAECE-06D2-44FC-8DB2-211F0FCAE558}" type="datetimeFigureOut">
              <a:rPr lang="ru-RU" smtClean="0"/>
              <a:t>05.05.2025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5129304-CCFF-48FE-B692-47C191A435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F7E0E7D-0F16-46AC-9C1A-B594C1A83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2200E-8A30-4B98-8EC5-52C9266FD12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746428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D3BB50F-71F4-44A1-812D-D7F7E883B9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A39CFEA-F4DD-4CC9-BDF0-EABFDCDA8E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52275B90-5548-49D6-BAEF-E225EAE8D0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AD2E371E-46EA-493D-A176-51FF5B9049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D0F657B6-94A3-4416-8EAA-40BE8D86384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0023BAB4-2B10-46C9-A106-E98E5726FD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CAECE-06D2-44FC-8DB2-211F0FCAE558}" type="datetimeFigureOut">
              <a:rPr lang="ru-RU" smtClean="0"/>
              <a:t>05.05.2025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061B60AD-5552-4DA1-A510-636D3E0A8D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7A1FE36B-0D3C-4EB4-80AC-46D83CA70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2200E-8A30-4B98-8EC5-52C9266FD12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73644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F999F3-20A2-41E1-B3AC-6506C722C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B2A7BA6A-87D0-4CC7-B42F-5CB3DE7DFE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CAECE-06D2-44FC-8DB2-211F0FCAE558}" type="datetimeFigureOut">
              <a:rPr lang="ru-RU" smtClean="0"/>
              <a:t>05.05.2025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5DE4CCE5-5E82-4CCE-90ED-6A7DECECCF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E1C7BDDB-6401-4283-B517-7488560213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2200E-8A30-4B98-8EC5-52C9266FD12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136844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8F75B50B-4B85-488B-A733-183D789353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CAECE-06D2-44FC-8DB2-211F0FCAE558}" type="datetimeFigureOut">
              <a:rPr lang="ru-RU" smtClean="0"/>
              <a:t>05.05.2025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9309FDB3-6B4F-423B-8AA5-9A8DD4E9F5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C42E9E1-94EC-4BCD-A331-41A048A5E2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2200E-8A30-4B98-8EC5-52C9266FD12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428505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EBA14C7-1687-47F9-B43B-786AD8F366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2379AB1-B701-4D1D-8ACC-AF89EC15C1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9D7A9F2-E859-453D-A71E-E0CE3F30E7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57BC600-F15A-41F6-A090-327C1D0603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CAECE-06D2-44FC-8DB2-211F0FCAE558}" type="datetimeFigureOut">
              <a:rPr lang="ru-RU" smtClean="0"/>
              <a:t>05.05.2025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22A764F-F590-46B6-91AC-0706ACB813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51DD301-ACAA-4500-96AD-39D8DDFE4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2200E-8A30-4B98-8EC5-52C9266FD12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480226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19E29F4-0078-406F-8B59-226484FAA9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446B8445-B90E-4082-8934-1BC80D5E920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A723BE96-9D89-471D-9372-1DEADFDBCF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D0EB04B9-C1E7-4E8F-91A1-04E2D3E090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CAECE-06D2-44FC-8DB2-211F0FCAE558}" type="datetimeFigureOut">
              <a:rPr lang="ru-RU" smtClean="0"/>
              <a:t>05.05.2025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13B6CF3-F000-4CF5-9EEA-4DA1C87A2A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7306095-6F72-45AE-89EC-0E5B8A7612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2200E-8A30-4B98-8EC5-52C9266FD12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543220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8FF4585-21C2-421E-91D6-E0FCFB0A9C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9F5A969-14E1-472D-BBB4-59187DBE6A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9CCC216-65A8-4C70-9AAE-EABD5D82FA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CCAECE-06D2-44FC-8DB2-211F0FCAE558}" type="datetimeFigureOut">
              <a:rPr lang="ru-RU" smtClean="0"/>
              <a:t>05.05.2025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5A62323-94AD-4C9C-BC3B-7CB5B44BBF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F878680-99AA-420D-A4B7-F8E687B5ED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B2200E-8A30-4B98-8EC5-52C9266FD12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381516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8211481-D20C-4D71-9126-0F7939DECA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29105" y="4040796"/>
            <a:ext cx="9933787" cy="1989740"/>
          </a:xfrm>
        </p:spPr>
        <p:txBody>
          <a:bodyPr>
            <a:normAutofit/>
          </a:bodyPr>
          <a:lstStyle/>
          <a:p>
            <a:r>
              <a:rPr lang="en-US" sz="2800" dirty="0" err="1">
                <a:solidFill>
                  <a:srgbClr val="746558"/>
                </a:solidFill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Мобильное</a:t>
            </a:r>
            <a:r>
              <a:rPr lang="en-US" sz="2800" dirty="0">
                <a:solidFill>
                  <a:srgbClr val="746558"/>
                </a:solidFill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746558"/>
                </a:solidFill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приложение</a:t>
            </a:r>
            <a:r>
              <a:rPr lang="en-US" sz="2800" dirty="0">
                <a:solidFill>
                  <a:srgbClr val="746558"/>
                </a:solidFill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746558"/>
                </a:solidFill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обмена</a:t>
            </a:r>
            <a:r>
              <a:rPr lang="ru-RU" sz="2800" dirty="0">
                <a:solidFill>
                  <a:srgbClr val="746558"/>
                </a:solidFill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746558"/>
                </a:solidFill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коллекционными</a:t>
            </a:r>
            <a:r>
              <a:rPr lang="en-US" sz="2800" dirty="0">
                <a:solidFill>
                  <a:srgbClr val="746558"/>
                </a:solidFill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746558"/>
                </a:solidFill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карточками</a:t>
            </a:r>
            <a:b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sz="2800" dirty="0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4A092B8E-CFE9-48F2-BCAB-9D23B47EF29C}"/>
              </a:ext>
            </a:extLst>
          </p:cNvPr>
          <p:cNvSpPr/>
          <p:nvPr/>
        </p:nvSpPr>
        <p:spPr>
          <a:xfrm>
            <a:off x="1493082" y="5035666"/>
            <a:ext cx="8440705" cy="3432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6E4C4B9-61E3-432A-80D5-E1769CEF2D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7082" y="543478"/>
            <a:ext cx="2837835" cy="437391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65A710D-CFB1-48F2-BC59-350A0A13625D}"/>
              </a:ext>
            </a:extLst>
          </p:cNvPr>
          <p:cNvSpPr txBox="1"/>
          <p:nvPr/>
        </p:nvSpPr>
        <p:spPr>
          <a:xfrm>
            <a:off x="7039692" y="6334780"/>
            <a:ext cx="51523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>
                <a:solidFill>
                  <a:srgbClr val="74655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Подготовила 5 группа 1 команда</a:t>
            </a:r>
          </a:p>
        </p:txBody>
      </p:sp>
    </p:spTree>
    <p:extLst>
      <p:ext uri="{BB962C8B-B14F-4D97-AF65-F5344CB8AC3E}">
        <p14:creationId xmlns:p14="http://schemas.microsoft.com/office/powerpoint/2010/main" val="31530783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185B349-9C88-47B4-AD3B-B532FF7A8E23}"/>
              </a:ext>
            </a:extLst>
          </p:cNvPr>
          <p:cNvSpPr txBox="1"/>
          <p:nvPr/>
        </p:nvSpPr>
        <p:spPr>
          <a:xfrm>
            <a:off x="659757" y="821804"/>
            <a:ext cx="8180407" cy="7632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5550"/>
              </a:lnSpc>
              <a:buNone/>
            </a:pPr>
            <a:r>
              <a:rPr lang="ru-RU" sz="4400" dirty="0">
                <a:solidFill>
                  <a:srgbClr val="484237"/>
                </a:solidFill>
                <a:latin typeface="Times New Roman" panose="02020603050405020304" pitchFamily="18" charset="0"/>
                <a:ea typeface="Gelasio Semi Bold" pitchFamily="34" charset="-122"/>
                <a:cs typeface="Times New Roman" panose="02020603050405020304" pitchFamily="18" charset="0"/>
              </a:rPr>
              <a:t>Пользовательские сценарии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8B7D6B-D964-4473-B295-65EE4BB18B1D}"/>
              </a:ext>
            </a:extLst>
          </p:cNvPr>
          <p:cNvSpPr txBox="1"/>
          <p:nvPr/>
        </p:nvSpPr>
        <p:spPr>
          <a:xfrm>
            <a:off x="3139080" y="3429000"/>
            <a:ext cx="46622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rgbClr val="484237"/>
                </a:solidFill>
                <a:latin typeface="Times New Roman" panose="02020603050405020304" pitchFamily="18" charset="0"/>
                <a:ea typeface="Gelasio Semi Bold" pitchFamily="34" charset="-122"/>
                <a:cs typeface="Times New Roman" panose="02020603050405020304" pitchFamily="18" charset="0"/>
              </a:rPr>
              <a:t>Инвентарь</a:t>
            </a:r>
          </a:p>
        </p:txBody>
      </p:sp>
      <p:sp>
        <p:nvSpPr>
          <p:cNvPr id="8" name="Shape 1">
            <a:extLst>
              <a:ext uri="{FF2B5EF4-FFF2-40B4-BE49-F238E27FC236}">
                <a16:creationId xmlns:a16="http://schemas.microsoft.com/office/drawing/2014/main" id="{A543495F-98F8-40BF-A69A-E4C8F23E241E}"/>
              </a:ext>
            </a:extLst>
          </p:cNvPr>
          <p:cNvSpPr/>
          <p:nvPr/>
        </p:nvSpPr>
        <p:spPr>
          <a:xfrm>
            <a:off x="344853" y="381965"/>
            <a:ext cx="7456483" cy="1724627"/>
          </a:xfrm>
          <a:prstGeom prst="roundRect">
            <a:avLst>
              <a:gd name="adj" fmla="val 1237"/>
            </a:avLst>
          </a:prstGeom>
          <a:solidFill>
            <a:srgbClr val="EEE8DD"/>
          </a:solidFill>
          <a:ln/>
        </p:spPr>
        <p:txBody>
          <a:bodyPr/>
          <a:lstStyle/>
          <a:p>
            <a:endParaRPr lang="ru-RU" dirty="0"/>
          </a:p>
        </p:txBody>
      </p:sp>
      <p:sp>
        <p:nvSpPr>
          <p:cNvPr id="9" name="Text 0">
            <a:extLst>
              <a:ext uri="{FF2B5EF4-FFF2-40B4-BE49-F238E27FC236}">
                <a16:creationId xmlns:a16="http://schemas.microsoft.com/office/drawing/2014/main" id="{1850A91E-8EB2-4411-839F-70C82FF1B768}"/>
              </a:ext>
            </a:extLst>
          </p:cNvPr>
          <p:cNvSpPr/>
          <p:nvPr/>
        </p:nvSpPr>
        <p:spPr>
          <a:xfrm>
            <a:off x="793790" y="90720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ru-RU" sz="4400" dirty="0">
                <a:solidFill>
                  <a:srgbClr val="484237"/>
                </a:solidFill>
                <a:latin typeface="Times New Roman" panose="02020603050405020304" pitchFamily="18" charset="0"/>
                <a:ea typeface="Gelasio Semi Bold" pitchFamily="34" charset="-122"/>
                <a:cs typeface="Times New Roman" panose="02020603050405020304" pitchFamily="18" charset="0"/>
              </a:rPr>
              <a:t>Пользовательские сценарии</a:t>
            </a:r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D7C8A7E-EB91-486F-82DC-AE0B4632D6C9}"/>
              </a:ext>
            </a:extLst>
          </p:cNvPr>
          <p:cNvSpPr txBox="1"/>
          <p:nvPr/>
        </p:nvSpPr>
        <p:spPr>
          <a:xfrm>
            <a:off x="11398210" y="6291899"/>
            <a:ext cx="63473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dirty="0">
                <a:solidFill>
                  <a:srgbClr val="74655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endParaRPr lang="ru-RU" sz="1800" dirty="0">
              <a:solidFill>
                <a:srgbClr val="74655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video_2025-05-02_16-12-54">
            <a:hlinkClick r:id="" action="ppaction://media"/>
            <a:extLst>
              <a:ext uri="{FF2B5EF4-FFF2-40B4-BE49-F238E27FC236}">
                <a16:creationId xmlns:a16="http://schemas.microsoft.com/office/drawing/2014/main" id="{0236B295-AE49-441B-A13F-B2F2BA5C21B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4113" y="381965"/>
            <a:ext cx="2814097" cy="6105924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23815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166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185B349-9C88-47B4-AD3B-B532FF7A8E23}"/>
              </a:ext>
            </a:extLst>
          </p:cNvPr>
          <p:cNvSpPr txBox="1"/>
          <p:nvPr/>
        </p:nvSpPr>
        <p:spPr>
          <a:xfrm>
            <a:off x="659757" y="821804"/>
            <a:ext cx="8180407" cy="7632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5550"/>
              </a:lnSpc>
              <a:buNone/>
            </a:pPr>
            <a:r>
              <a:rPr lang="ru-RU" sz="4400" dirty="0">
                <a:solidFill>
                  <a:srgbClr val="484237"/>
                </a:solidFill>
                <a:latin typeface="Times New Roman" panose="02020603050405020304" pitchFamily="18" charset="0"/>
                <a:ea typeface="Gelasio Semi Bold" pitchFamily="34" charset="-122"/>
                <a:cs typeface="Times New Roman" panose="02020603050405020304" pitchFamily="18" charset="0"/>
              </a:rPr>
              <a:t>Пользовательские сценарии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8B7D6B-D964-4473-B295-65EE4BB18B1D}"/>
              </a:ext>
            </a:extLst>
          </p:cNvPr>
          <p:cNvSpPr txBox="1"/>
          <p:nvPr/>
        </p:nvSpPr>
        <p:spPr>
          <a:xfrm>
            <a:off x="1611086" y="3429000"/>
            <a:ext cx="6190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rgbClr val="484237"/>
                </a:solidFill>
                <a:latin typeface="Times New Roman" panose="02020603050405020304" pitchFamily="18" charset="0"/>
                <a:ea typeface="Gelasio Semi Bold" pitchFamily="34" charset="-122"/>
                <a:cs typeface="Times New Roman" panose="02020603050405020304" pitchFamily="18" charset="0"/>
              </a:rPr>
              <a:t>Магазин покупки наборов</a:t>
            </a:r>
            <a:endParaRPr lang="en-US" sz="3600" dirty="0">
              <a:solidFill>
                <a:srgbClr val="484237"/>
              </a:solidFill>
              <a:latin typeface="Times New Roman" panose="02020603050405020304" pitchFamily="18" charset="0"/>
              <a:ea typeface="Gelasio Semi Bold" pitchFamily="34" charset="-122"/>
              <a:cs typeface="Times New Roman" panose="02020603050405020304" pitchFamily="18" charset="0"/>
            </a:endParaRPr>
          </a:p>
        </p:txBody>
      </p:sp>
      <p:sp>
        <p:nvSpPr>
          <p:cNvPr id="8" name="Shape 1">
            <a:extLst>
              <a:ext uri="{FF2B5EF4-FFF2-40B4-BE49-F238E27FC236}">
                <a16:creationId xmlns:a16="http://schemas.microsoft.com/office/drawing/2014/main" id="{A543495F-98F8-40BF-A69A-E4C8F23E241E}"/>
              </a:ext>
            </a:extLst>
          </p:cNvPr>
          <p:cNvSpPr/>
          <p:nvPr/>
        </p:nvSpPr>
        <p:spPr>
          <a:xfrm>
            <a:off x="344853" y="381965"/>
            <a:ext cx="7456483" cy="1724627"/>
          </a:xfrm>
          <a:prstGeom prst="roundRect">
            <a:avLst>
              <a:gd name="adj" fmla="val 1237"/>
            </a:avLst>
          </a:prstGeom>
          <a:solidFill>
            <a:srgbClr val="EEE8DD"/>
          </a:solidFill>
          <a:ln/>
        </p:spPr>
        <p:txBody>
          <a:bodyPr/>
          <a:lstStyle/>
          <a:p>
            <a:endParaRPr lang="ru-RU" dirty="0"/>
          </a:p>
        </p:txBody>
      </p:sp>
      <p:sp>
        <p:nvSpPr>
          <p:cNvPr id="9" name="Text 0">
            <a:extLst>
              <a:ext uri="{FF2B5EF4-FFF2-40B4-BE49-F238E27FC236}">
                <a16:creationId xmlns:a16="http://schemas.microsoft.com/office/drawing/2014/main" id="{1850A91E-8EB2-4411-839F-70C82FF1B768}"/>
              </a:ext>
            </a:extLst>
          </p:cNvPr>
          <p:cNvSpPr/>
          <p:nvPr/>
        </p:nvSpPr>
        <p:spPr>
          <a:xfrm>
            <a:off x="793790" y="90720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ru-RU" sz="4400" dirty="0">
                <a:solidFill>
                  <a:srgbClr val="484237"/>
                </a:solidFill>
                <a:latin typeface="Times New Roman" panose="02020603050405020304" pitchFamily="18" charset="0"/>
                <a:ea typeface="Gelasio Semi Bold" pitchFamily="34" charset="-122"/>
                <a:cs typeface="Times New Roman" panose="02020603050405020304" pitchFamily="18" charset="0"/>
              </a:rPr>
              <a:t>Пользовательские сценарии</a:t>
            </a:r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19368D-E112-47D9-B36F-233AE886C28A}"/>
              </a:ext>
            </a:extLst>
          </p:cNvPr>
          <p:cNvSpPr txBox="1"/>
          <p:nvPr/>
        </p:nvSpPr>
        <p:spPr>
          <a:xfrm>
            <a:off x="11442936" y="6282472"/>
            <a:ext cx="80442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dirty="0">
                <a:solidFill>
                  <a:srgbClr val="74655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  <a:endParaRPr lang="ru-RU" sz="1800" dirty="0">
              <a:solidFill>
                <a:srgbClr val="74655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video_2025-05-05_15-50-14">
            <a:hlinkClick r:id="" action="ppaction://media"/>
            <a:extLst>
              <a:ext uri="{FF2B5EF4-FFF2-40B4-BE49-F238E27FC236}">
                <a16:creationId xmlns:a16="http://schemas.microsoft.com/office/drawing/2014/main" id="{EF4F9A59-7C30-45CF-9B90-FDBD12E8F1B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77932" y="381965"/>
            <a:ext cx="2820278" cy="6119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44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7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">
            <a:extLst>
              <a:ext uri="{FF2B5EF4-FFF2-40B4-BE49-F238E27FC236}">
                <a16:creationId xmlns:a16="http://schemas.microsoft.com/office/drawing/2014/main" id="{C3460346-2066-4A28-B416-F66F61B9EA2A}"/>
              </a:ext>
            </a:extLst>
          </p:cNvPr>
          <p:cNvSpPr/>
          <p:nvPr/>
        </p:nvSpPr>
        <p:spPr>
          <a:xfrm>
            <a:off x="698912" y="3997564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EE8DD"/>
          </a:solidFill>
          <a:ln/>
        </p:spPr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9A655E1-223C-47BA-89BF-BFDDD9485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Тестовая документация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B27506-F245-46A3-9227-792DACBA1FA5}"/>
              </a:ext>
            </a:extLst>
          </p:cNvPr>
          <p:cNvSpPr txBox="1"/>
          <p:nvPr/>
        </p:nvSpPr>
        <p:spPr>
          <a:xfrm>
            <a:off x="11476349" y="6273225"/>
            <a:ext cx="64225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dirty="0">
                <a:solidFill>
                  <a:srgbClr val="74655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r>
            <a:endParaRPr lang="ru-RU" sz="1800" dirty="0">
              <a:solidFill>
                <a:srgbClr val="74655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hape 1">
            <a:extLst>
              <a:ext uri="{FF2B5EF4-FFF2-40B4-BE49-F238E27FC236}">
                <a16:creationId xmlns:a16="http://schemas.microsoft.com/office/drawing/2014/main" id="{18F6824F-D12A-45DA-8164-03CBCF5EFCD1}"/>
              </a:ext>
            </a:extLst>
          </p:cNvPr>
          <p:cNvSpPr/>
          <p:nvPr/>
        </p:nvSpPr>
        <p:spPr>
          <a:xfrm>
            <a:off x="344853" y="581026"/>
            <a:ext cx="6532197" cy="1159120"/>
          </a:xfrm>
          <a:prstGeom prst="roundRect">
            <a:avLst>
              <a:gd name="adj" fmla="val 1237"/>
            </a:avLst>
          </a:prstGeom>
          <a:solidFill>
            <a:srgbClr val="EEE8DD"/>
          </a:solidFill>
          <a:ln/>
        </p:spPr>
        <p:txBody>
          <a:bodyPr/>
          <a:lstStyle/>
          <a:p>
            <a:endParaRPr lang="ru-RU" dirty="0"/>
          </a:p>
        </p:txBody>
      </p:sp>
      <p:sp>
        <p:nvSpPr>
          <p:cNvPr id="5" name="Text 0">
            <a:extLst>
              <a:ext uri="{FF2B5EF4-FFF2-40B4-BE49-F238E27FC236}">
                <a16:creationId xmlns:a16="http://schemas.microsoft.com/office/drawing/2014/main" id="{D6F58E51-B6A5-4772-9BC9-ED83B1CF692C}"/>
              </a:ext>
            </a:extLst>
          </p:cNvPr>
          <p:cNvSpPr/>
          <p:nvPr/>
        </p:nvSpPr>
        <p:spPr>
          <a:xfrm>
            <a:off x="746537" y="80619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550"/>
              </a:lnSpc>
            </a:pPr>
            <a:r>
              <a:rPr lang="ru-RU" sz="4400" dirty="0">
                <a:solidFill>
                  <a:srgbClr val="484237"/>
                </a:solidFill>
                <a:latin typeface="Times New Roman" panose="02020603050405020304" pitchFamily="18" charset="0"/>
                <a:ea typeface="Gelasio Semi Bold" pitchFamily="34" charset="-122"/>
                <a:cs typeface="Times New Roman" panose="02020603050405020304" pitchFamily="18" charset="0"/>
              </a:rPr>
              <a:t>Тестовая документация</a:t>
            </a:r>
            <a:endParaRPr lang="en-US" sz="4400" dirty="0">
              <a:solidFill>
                <a:srgbClr val="484237"/>
              </a:solidFill>
              <a:latin typeface="Times New Roman" panose="02020603050405020304" pitchFamily="18" charset="0"/>
              <a:ea typeface="Gelasio Semi Bold" pitchFamily="34" charset="-122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394C0D-B304-432B-9177-45A10BF74392}"/>
              </a:ext>
            </a:extLst>
          </p:cNvPr>
          <p:cNvSpPr txBox="1"/>
          <p:nvPr/>
        </p:nvSpPr>
        <p:spPr>
          <a:xfrm>
            <a:off x="1435985" y="2426017"/>
            <a:ext cx="4291694" cy="29546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Установлены основные модули приложения, подлежащие проверке.</a:t>
            </a:r>
          </a:p>
          <a:p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Выявлены слабые места тестирования.</a:t>
            </a:r>
          </a:p>
          <a:p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752848-BFDD-4A8A-A0F5-659275C38504}"/>
              </a:ext>
            </a:extLst>
          </p:cNvPr>
          <p:cNvSpPr txBox="1"/>
          <p:nvPr/>
        </p:nvSpPr>
        <p:spPr>
          <a:xfrm>
            <a:off x="6877050" y="3739109"/>
            <a:ext cx="429169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качестве инструмента ведения тестов используются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Google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таблицы.</a:t>
            </a:r>
          </a:p>
        </p:txBody>
      </p:sp>
      <p:sp>
        <p:nvSpPr>
          <p:cNvPr id="10" name="Shape 1">
            <a:extLst>
              <a:ext uri="{FF2B5EF4-FFF2-40B4-BE49-F238E27FC236}">
                <a16:creationId xmlns:a16="http://schemas.microsoft.com/office/drawing/2014/main" id="{0AB3279F-387E-4839-A582-B20E847989CB}"/>
              </a:ext>
            </a:extLst>
          </p:cNvPr>
          <p:cNvSpPr/>
          <p:nvPr/>
        </p:nvSpPr>
        <p:spPr>
          <a:xfrm>
            <a:off x="679490" y="267749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EE8DD"/>
          </a:solidFill>
          <a:ln/>
        </p:spPr>
        <p:txBody>
          <a:bodyPr/>
          <a:lstStyle/>
          <a:p>
            <a:endParaRPr lang="ru-RU" dirty="0"/>
          </a:p>
        </p:txBody>
      </p:sp>
      <p:sp>
        <p:nvSpPr>
          <p:cNvPr id="13" name="Shape 1">
            <a:extLst>
              <a:ext uri="{FF2B5EF4-FFF2-40B4-BE49-F238E27FC236}">
                <a16:creationId xmlns:a16="http://schemas.microsoft.com/office/drawing/2014/main" id="{3590FD49-AF92-4FFA-979C-701A622D37D2}"/>
              </a:ext>
            </a:extLst>
          </p:cNvPr>
          <p:cNvSpPr/>
          <p:nvPr/>
        </p:nvSpPr>
        <p:spPr>
          <a:xfrm>
            <a:off x="6161976" y="2674411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EE8DD"/>
          </a:solidFill>
          <a:ln/>
        </p:spPr>
      </p:sp>
      <p:sp>
        <p:nvSpPr>
          <p:cNvPr id="14" name="Shape 1">
            <a:extLst>
              <a:ext uri="{FF2B5EF4-FFF2-40B4-BE49-F238E27FC236}">
                <a16:creationId xmlns:a16="http://schemas.microsoft.com/office/drawing/2014/main" id="{C3ED6D4E-CD62-414A-8C33-34843E5B24E4}"/>
              </a:ext>
            </a:extLst>
          </p:cNvPr>
          <p:cNvSpPr/>
          <p:nvPr/>
        </p:nvSpPr>
        <p:spPr>
          <a:xfrm>
            <a:off x="6161976" y="395992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EE8DD"/>
          </a:solidFill>
          <a:ln/>
        </p:spPr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CC4C629-742F-48C0-B885-523BE014C043}"/>
              </a:ext>
            </a:extLst>
          </p:cNvPr>
          <p:cNvSpPr txBox="1"/>
          <p:nvPr/>
        </p:nvSpPr>
        <p:spPr>
          <a:xfrm>
            <a:off x="647239" y="2773927"/>
            <a:ext cx="561975" cy="4385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800" dirty="0">
                <a:solidFill>
                  <a:srgbClr val="746558"/>
                </a:solidFill>
                <a:latin typeface="Times New Roman" panose="02020603050405020304" pitchFamily="18" charset="0"/>
                <a:ea typeface="Gelasio Semi Bold" pitchFamily="34" charset="-122"/>
                <a:cs typeface="Times New Roman" panose="02020603050405020304" pitchFamily="18" charset="0"/>
              </a:rPr>
              <a:t>1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48ACDE5-26A9-4FC3-B034-41924B6A8511}"/>
              </a:ext>
            </a:extLst>
          </p:cNvPr>
          <p:cNvSpPr txBox="1"/>
          <p:nvPr/>
        </p:nvSpPr>
        <p:spPr>
          <a:xfrm>
            <a:off x="779012" y="3968402"/>
            <a:ext cx="40957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rgbClr val="746558"/>
                </a:solidFill>
                <a:latin typeface="Times New Roman" panose="02020603050405020304" pitchFamily="18" charset="0"/>
                <a:ea typeface="Gelasio Semi Bold" pitchFamily="34" charset="-122"/>
                <a:cs typeface="Times New Roman" panose="02020603050405020304" pitchFamily="18" charset="0"/>
              </a:rPr>
              <a:t>2</a:t>
            </a:r>
            <a:endParaRPr lang="ru-RU" sz="28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7416C05-5EEC-4A06-B4B6-77515623BEF4}"/>
              </a:ext>
            </a:extLst>
          </p:cNvPr>
          <p:cNvSpPr txBox="1"/>
          <p:nvPr/>
        </p:nvSpPr>
        <p:spPr>
          <a:xfrm>
            <a:off x="6252481" y="2661493"/>
            <a:ext cx="48577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rgbClr val="746558"/>
                </a:solidFill>
                <a:latin typeface="Times New Roman" panose="02020603050405020304" pitchFamily="18" charset="0"/>
                <a:ea typeface="Gelasio Semi Bold" pitchFamily="34" charset="-122"/>
                <a:cs typeface="Times New Roman" panose="02020603050405020304" pitchFamily="18" charset="0"/>
              </a:rPr>
              <a:t>3</a:t>
            </a:r>
            <a:endParaRPr lang="ru-RU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3483600-A1C4-48D0-94C3-C148E2A51120}"/>
              </a:ext>
            </a:extLst>
          </p:cNvPr>
          <p:cNvSpPr txBox="1"/>
          <p:nvPr/>
        </p:nvSpPr>
        <p:spPr>
          <a:xfrm>
            <a:off x="6252481" y="3934122"/>
            <a:ext cx="31432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rgbClr val="746558"/>
                </a:solidFill>
                <a:latin typeface="Times New Roman" panose="02020603050405020304" pitchFamily="18" charset="0"/>
                <a:ea typeface="Gelasio Semi Bold" pitchFamily="34" charset="-122"/>
                <a:cs typeface="Times New Roman" panose="02020603050405020304" pitchFamily="18" charset="0"/>
              </a:rPr>
              <a:t>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F5CBAD-580C-4F56-B80D-31D2A36C698A}"/>
              </a:ext>
            </a:extLst>
          </p:cNvPr>
          <p:cNvSpPr txBox="1"/>
          <p:nvPr/>
        </p:nvSpPr>
        <p:spPr>
          <a:xfrm>
            <a:off x="6877050" y="2419919"/>
            <a:ext cx="364817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Определены техники тестирования.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262333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">
            <a:extLst>
              <a:ext uri="{FF2B5EF4-FFF2-40B4-BE49-F238E27FC236}">
                <a16:creationId xmlns:a16="http://schemas.microsoft.com/office/drawing/2014/main" id="{A3CD03A9-61B3-4F1F-AC37-FF5AF31CC0F4}"/>
              </a:ext>
            </a:extLst>
          </p:cNvPr>
          <p:cNvSpPr/>
          <p:nvPr/>
        </p:nvSpPr>
        <p:spPr>
          <a:xfrm>
            <a:off x="429694" y="619649"/>
            <a:ext cx="4868170" cy="1159120"/>
          </a:xfrm>
          <a:prstGeom prst="roundRect">
            <a:avLst>
              <a:gd name="adj" fmla="val 1237"/>
            </a:avLst>
          </a:prstGeom>
          <a:solidFill>
            <a:srgbClr val="EEE8DD"/>
          </a:solidFill>
          <a:ln/>
        </p:spPr>
        <p:txBody>
          <a:bodyPr/>
          <a:lstStyle/>
          <a:p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CCC2E99-CDE6-4ECB-A827-9326941B9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358" y="861463"/>
            <a:ext cx="10515600" cy="1325563"/>
          </a:xfrm>
        </p:spPr>
        <p:txBody>
          <a:bodyPr/>
          <a:lstStyle/>
          <a:p>
            <a:r>
              <a:rPr lang="ru-RU" dirty="0" err="1">
                <a:solidFill>
                  <a:srgbClr val="484237"/>
                </a:solidFill>
                <a:latin typeface="Times New Roman" panose="02020603050405020304" pitchFamily="18" charset="0"/>
                <a:ea typeface="Gelasio Semi Bold" pitchFamily="34" charset="-122"/>
                <a:cs typeface="Times New Roman" panose="02020603050405020304" pitchFamily="18" charset="0"/>
              </a:rPr>
              <a:t>Блокеры</a:t>
            </a:r>
            <a:r>
              <a:rPr lang="ru-RU" dirty="0">
                <a:solidFill>
                  <a:srgbClr val="484237"/>
                </a:solidFill>
                <a:latin typeface="Times New Roman" panose="02020603050405020304" pitchFamily="18" charset="0"/>
                <a:ea typeface="Gelasio Semi Bold" pitchFamily="34" charset="-122"/>
                <a:cs typeface="Times New Roman" panose="02020603050405020304" pitchFamily="18" charset="0"/>
              </a:rPr>
              <a:t> и риски</a:t>
            </a:r>
            <a:br>
              <a:rPr lang="en-US" sz="4400" b="1" dirty="0">
                <a:solidFill>
                  <a:schemeClr val="accent4">
                    <a:lumMod val="50000"/>
                  </a:schemeClr>
                </a:solidFill>
                <a:latin typeface="+mj-lt"/>
              </a:rPr>
            </a:br>
            <a:endParaRPr lang="ru-RU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14B5F6-1ECF-4796-88A8-775F5B075775}"/>
              </a:ext>
            </a:extLst>
          </p:cNvPr>
          <p:cNvSpPr txBox="1"/>
          <p:nvPr/>
        </p:nvSpPr>
        <p:spPr>
          <a:xfrm>
            <a:off x="753358" y="3022928"/>
            <a:ext cx="27620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Задержка в разработке панели Администратора 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6B67669-025F-4A38-8E91-D74E3EDE8B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1963" y="2020583"/>
            <a:ext cx="7893150" cy="361336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F6CD86A-03FC-459C-AE5F-571A9DCCC227}"/>
              </a:ext>
            </a:extLst>
          </p:cNvPr>
          <p:cNvSpPr txBox="1"/>
          <p:nvPr/>
        </p:nvSpPr>
        <p:spPr>
          <a:xfrm>
            <a:off x="11474776" y="6273225"/>
            <a:ext cx="81474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dirty="0">
                <a:solidFill>
                  <a:srgbClr val="74655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13</a:t>
            </a:r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38098523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">
            <a:extLst>
              <a:ext uri="{FF2B5EF4-FFF2-40B4-BE49-F238E27FC236}">
                <a16:creationId xmlns:a16="http://schemas.microsoft.com/office/drawing/2014/main" id="{75F0A6E3-4A45-4B58-9E8F-685B4012F693}"/>
              </a:ext>
            </a:extLst>
          </p:cNvPr>
          <p:cNvSpPr/>
          <p:nvPr/>
        </p:nvSpPr>
        <p:spPr>
          <a:xfrm>
            <a:off x="344853" y="581025"/>
            <a:ext cx="6627447" cy="1109663"/>
          </a:xfrm>
          <a:prstGeom prst="roundRect">
            <a:avLst>
              <a:gd name="adj" fmla="val 1237"/>
            </a:avLst>
          </a:prstGeom>
          <a:solidFill>
            <a:srgbClr val="EEE8DD"/>
          </a:solidFill>
          <a:ln/>
        </p:spPr>
        <p:txBody>
          <a:bodyPr/>
          <a:lstStyle/>
          <a:p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9A655E1-223C-47BA-89BF-BFDDD9485F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275" y="473074"/>
            <a:ext cx="10515600" cy="1325563"/>
          </a:xfrm>
        </p:spPr>
        <p:txBody>
          <a:bodyPr/>
          <a:lstStyle/>
          <a:p>
            <a:pPr>
              <a:lnSpc>
                <a:spcPts val="5550"/>
              </a:lnSpc>
            </a:pPr>
            <a:r>
              <a:rPr lang="ru-RU" dirty="0">
                <a:solidFill>
                  <a:srgbClr val="484237"/>
                </a:solidFill>
                <a:latin typeface="Times New Roman" panose="02020603050405020304" pitchFamily="18" charset="0"/>
                <a:ea typeface="Gelasio Semi Bold" pitchFamily="34" charset="-122"/>
                <a:cs typeface="Times New Roman" panose="02020603050405020304" pitchFamily="18" charset="0"/>
              </a:rPr>
              <a:t>Выполненные задачи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389FB24-C2C1-487B-9D23-4E0EBEFEB1E9}"/>
              </a:ext>
            </a:extLst>
          </p:cNvPr>
          <p:cNvSpPr txBox="1"/>
          <p:nvPr/>
        </p:nvSpPr>
        <p:spPr>
          <a:xfrm>
            <a:off x="11450425" y="6273225"/>
            <a:ext cx="63473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dirty="0">
                <a:solidFill>
                  <a:srgbClr val="74655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14</a:t>
            </a:r>
            <a:endParaRPr lang="ru-RU" sz="1800" dirty="0">
              <a:solidFill>
                <a:srgbClr val="74655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1B6764-6531-4094-A33A-A1AF354EFC5D}"/>
              </a:ext>
            </a:extLst>
          </p:cNvPr>
          <p:cNvSpPr txBox="1"/>
          <p:nvPr/>
        </p:nvSpPr>
        <p:spPr>
          <a:xfrm>
            <a:off x="1155844" y="2213701"/>
            <a:ext cx="9902711" cy="38599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Написан общий план тестирования приложения.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Настроены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CI/CD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Прописана архитектура и структура БД.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Реализованы почти все экраны для базовой навигации по приложению.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ru-RU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78300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">
            <a:extLst>
              <a:ext uri="{FF2B5EF4-FFF2-40B4-BE49-F238E27FC236}">
                <a16:creationId xmlns:a16="http://schemas.microsoft.com/office/drawing/2014/main" id="{849E9659-CB26-4AA0-814A-FE42D12FE159}"/>
              </a:ext>
            </a:extLst>
          </p:cNvPr>
          <p:cNvSpPr/>
          <p:nvPr/>
        </p:nvSpPr>
        <p:spPr>
          <a:xfrm>
            <a:off x="344853" y="581025"/>
            <a:ext cx="7960947" cy="1109663"/>
          </a:xfrm>
          <a:prstGeom prst="roundRect">
            <a:avLst>
              <a:gd name="adj" fmla="val 1237"/>
            </a:avLst>
          </a:prstGeom>
          <a:solidFill>
            <a:srgbClr val="EEE8DD"/>
          </a:solidFill>
          <a:ln/>
        </p:spPr>
        <p:txBody>
          <a:bodyPr/>
          <a:lstStyle/>
          <a:p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9A655E1-223C-47BA-89BF-BFDDD9485F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678" y="473074"/>
            <a:ext cx="10515600" cy="1325563"/>
          </a:xfrm>
        </p:spPr>
        <p:txBody>
          <a:bodyPr/>
          <a:lstStyle/>
          <a:p>
            <a:r>
              <a:rPr lang="ru-RU" dirty="0">
                <a:solidFill>
                  <a:srgbClr val="484237"/>
                </a:solidFill>
                <a:latin typeface="Times New Roman" panose="02020603050405020304" pitchFamily="18" charset="0"/>
                <a:ea typeface="Gelasio Semi Bold" pitchFamily="34" charset="-122"/>
                <a:cs typeface="Times New Roman" panose="02020603050405020304" pitchFamily="18" charset="0"/>
              </a:rPr>
              <a:t>Оставшиеся глобальные задачи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82DB331-55D9-4CF6-BA6F-A59040F689C4}"/>
              </a:ext>
            </a:extLst>
          </p:cNvPr>
          <p:cNvSpPr txBox="1"/>
          <p:nvPr/>
        </p:nvSpPr>
        <p:spPr>
          <a:xfrm>
            <a:off x="11440998" y="6272838"/>
            <a:ext cx="6913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dirty="0">
                <a:solidFill>
                  <a:srgbClr val="74655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15</a:t>
            </a:r>
            <a:endParaRPr lang="ru-RU" sz="1800" dirty="0">
              <a:solidFill>
                <a:srgbClr val="74655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BE15FA-63BD-416C-9180-5BC78141DAE8}"/>
              </a:ext>
            </a:extLst>
          </p:cNvPr>
          <p:cNvSpPr txBox="1"/>
          <p:nvPr/>
        </p:nvSpPr>
        <p:spPr>
          <a:xfrm>
            <a:off x="1228725" y="2400300"/>
            <a:ext cx="9420464" cy="38536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Функционал администратора в веб версии.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Обновление интерфейса (добавление анимации, улучшение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UI/UX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Интеграция с ИИ.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Разработка оставшихся пользовательских путей.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132377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1">
            <a:extLst>
              <a:ext uri="{FF2B5EF4-FFF2-40B4-BE49-F238E27FC236}">
                <a16:creationId xmlns:a16="http://schemas.microsoft.com/office/drawing/2014/main" id="{942AA517-9E77-4FCA-86B5-C7270277DDFF}"/>
              </a:ext>
            </a:extLst>
          </p:cNvPr>
          <p:cNvSpPr/>
          <p:nvPr/>
        </p:nvSpPr>
        <p:spPr>
          <a:xfrm>
            <a:off x="1156693" y="5846594"/>
            <a:ext cx="922174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800" dirty="0" err="1">
                <a:solidFill>
                  <a:srgbClr val="746558"/>
                </a:solidFill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Мобильное</a:t>
            </a:r>
            <a:r>
              <a:rPr lang="en-US" sz="2800" dirty="0">
                <a:solidFill>
                  <a:srgbClr val="746558"/>
                </a:solidFill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746558"/>
                </a:solidFill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приложение</a:t>
            </a:r>
            <a:r>
              <a:rPr lang="en-US" sz="2800" dirty="0">
                <a:solidFill>
                  <a:srgbClr val="746558"/>
                </a:solidFill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746558"/>
                </a:solidFill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обмена</a:t>
            </a:r>
            <a:r>
              <a:rPr lang="ru-RU" sz="2800" dirty="0">
                <a:solidFill>
                  <a:srgbClr val="746558"/>
                </a:solidFill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746558"/>
                </a:solidFill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коллекционными</a:t>
            </a:r>
            <a:r>
              <a:rPr lang="en-US" sz="2800" dirty="0">
                <a:solidFill>
                  <a:srgbClr val="746558"/>
                </a:solidFill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 карточками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hape 2">
            <a:extLst>
              <a:ext uri="{FF2B5EF4-FFF2-40B4-BE49-F238E27FC236}">
                <a16:creationId xmlns:a16="http://schemas.microsoft.com/office/drawing/2014/main" id="{65C4A959-4CF9-4DB9-B8B1-9696EB805B9B}"/>
              </a:ext>
            </a:extLst>
          </p:cNvPr>
          <p:cNvSpPr/>
          <p:nvPr/>
        </p:nvSpPr>
        <p:spPr>
          <a:xfrm>
            <a:off x="793790" y="4766786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169CD46-5D8F-41AC-9B8F-BC4D695E2C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9442" y="979763"/>
            <a:ext cx="3178176" cy="4898473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C6A38414-5B00-43A6-8027-580F1A555A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0700" y="0"/>
            <a:ext cx="4051300" cy="40513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BDE0739-A423-4343-9E75-40EBA6C64ACA}"/>
              </a:ext>
            </a:extLst>
          </p:cNvPr>
          <p:cNvSpPr txBox="1"/>
          <p:nvPr/>
        </p:nvSpPr>
        <p:spPr>
          <a:xfrm>
            <a:off x="8703449" y="3789690"/>
            <a:ext cx="29258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74655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GitHub Repository</a:t>
            </a:r>
            <a:endParaRPr lang="ru-RU" sz="2800" dirty="0">
              <a:solidFill>
                <a:srgbClr val="74655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66332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1">
            <a:extLst>
              <a:ext uri="{FF2B5EF4-FFF2-40B4-BE49-F238E27FC236}">
                <a16:creationId xmlns:a16="http://schemas.microsoft.com/office/drawing/2014/main" id="{440ABD3D-0A40-41AD-AF23-B8E400F26AC2}"/>
              </a:ext>
            </a:extLst>
          </p:cNvPr>
          <p:cNvSpPr/>
          <p:nvPr/>
        </p:nvSpPr>
        <p:spPr>
          <a:xfrm>
            <a:off x="344854" y="381965"/>
            <a:ext cx="3046528" cy="1710378"/>
          </a:xfrm>
          <a:prstGeom prst="roundRect">
            <a:avLst>
              <a:gd name="adj" fmla="val 1237"/>
            </a:avLst>
          </a:prstGeom>
          <a:solidFill>
            <a:srgbClr val="EEE8DD"/>
          </a:solidFill>
          <a:ln/>
        </p:spPr>
        <p:txBody>
          <a:bodyPr/>
          <a:lstStyle/>
          <a:p>
            <a:endParaRPr lang="ru-RU" dirty="0"/>
          </a:p>
        </p:txBody>
      </p:sp>
      <p:sp>
        <p:nvSpPr>
          <p:cNvPr id="26" name="Text 0">
            <a:extLst>
              <a:ext uri="{FF2B5EF4-FFF2-40B4-BE49-F238E27FC236}">
                <a16:creationId xmlns:a16="http://schemas.microsoft.com/office/drawing/2014/main" id="{02733B2F-AAF9-4FE8-AAF7-D4289D2D880D}"/>
              </a:ext>
            </a:extLst>
          </p:cNvPr>
          <p:cNvSpPr/>
          <p:nvPr/>
        </p:nvSpPr>
        <p:spPr>
          <a:xfrm>
            <a:off x="793790" y="90720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00" dirty="0">
                <a:solidFill>
                  <a:srgbClr val="484237"/>
                </a:solidFill>
                <a:latin typeface="Times New Roman" panose="02020603050405020304" pitchFamily="18" charset="0"/>
                <a:ea typeface="Gelasio Semi Bold" pitchFamily="34" charset="-122"/>
                <a:cs typeface="Times New Roman" panose="02020603050405020304" pitchFamily="18" charset="0"/>
              </a:rPr>
              <a:t>Команда</a:t>
            </a:r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Shape 1">
            <a:extLst>
              <a:ext uri="{FF2B5EF4-FFF2-40B4-BE49-F238E27FC236}">
                <a16:creationId xmlns:a16="http://schemas.microsoft.com/office/drawing/2014/main" id="{7958ECF4-7EB2-4043-AA95-536489949B4A}"/>
              </a:ext>
            </a:extLst>
          </p:cNvPr>
          <p:cNvSpPr/>
          <p:nvPr/>
        </p:nvSpPr>
        <p:spPr>
          <a:xfrm>
            <a:off x="793790" y="2426907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EE8DD"/>
          </a:solidFill>
          <a:ln/>
        </p:spPr>
      </p:sp>
      <p:pic>
        <p:nvPicPr>
          <p:cNvPr id="28" name="Image 0" descr="preencoded.png">
            <a:extLst>
              <a:ext uri="{FF2B5EF4-FFF2-40B4-BE49-F238E27FC236}">
                <a16:creationId xmlns:a16="http://schemas.microsoft.com/office/drawing/2014/main" id="{A2582F34-304F-4A90-8113-DD58EACBBD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860" y="2469412"/>
            <a:ext cx="340162" cy="425291"/>
          </a:xfrm>
          <a:prstGeom prst="rect">
            <a:avLst/>
          </a:prstGeom>
        </p:spPr>
      </p:pic>
      <p:sp>
        <p:nvSpPr>
          <p:cNvPr id="29" name="Text 2">
            <a:extLst>
              <a:ext uri="{FF2B5EF4-FFF2-40B4-BE49-F238E27FC236}">
                <a16:creationId xmlns:a16="http://schemas.microsoft.com/office/drawing/2014/main" id="{609FF4F6-23DD-4EBF-9D6F-AAE0C2BE60C9}"/>
              </a:ext>
            </a:extLst>
          </p:cNvPr>
          <p:cNvSpPr/>
          <p:nvPr/>
        </p:nvSpPr>
        <p:spPr>
          <a:xfrm>
            <a:off x="1530906" y="242690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dirty="0">
                <a:solidFill>
                  <a:srgbClr val="746558"/>
                </a:solidFill>
                <a:latin typeface="Times New Roman" panose="02020603050405020304" pitchFamily="18" charset="0"/>
                <a:ea typeface="Gelasio Semi Bold" pitchFamily="34" charset="-122"/>
                <a:cs typeface="Times New Roman" panose="02020603050405020304" pitchFamily="18" charset="0"/>
              </a:rPr>
              <a:t>Доброва Анна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Text 3">
            <a:extLst>
              <a:ext uri="{FF2B5EF4-FFF2-40B4-BE49-F238E27FC236}">
                <a16:creationId xmlns:a16="http://schemas.microsoft.com/office/drawing/2014/main" id="{DF4B1E39-0B5F-4FEA-B188-1AE5C9D9DD0A}"/>
              </a:ext>
            </a:extLst>
          </p:cNvPr>
          <p:cNvSpPr/>
          <p:nvPr/>
        </p:nvSpPr>
        <p:spPr>
          <a:xfrm>
            <a:off x="1530906" y="2917326"/>
            <a:ext cx="567094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800" dirty="0">
                <a:solidFill>
                  <a:srgbClr val="746558"/>
                </a:solidFill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Team Lead, PM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Shape 4">
            <a:extLst>
              <a:ext uri="{FF2B5EF4-FFF2-40B4-BE49-F238E27FC236}">
                <a16:creationId xmlns:a16="http://schemas.microsoft.com/office/drawing/2014/main" id="{2B0EA119-199C-4C3D-9FF6-188C1A877B08}"/>
              </a:ext>
            </a:extLst>
          </p:cNvPr>
          <p:cNvSpPr/>
          <p:nvPr/>
        </p:nvSpPr>
        <p:spPr>
          <a:xfrm>
            <a:off x="7428667" y="2426907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EE8DD"/>
          </a:solidFill>
          <a:ln/>
        </p:spPr>
      </p:sp>
      <p:pic>
        <p:nvPicPr>
          <p:cNvPr id="32" name="Image 1" descr="preencoded.png">
            <a:extLst>
              <a:ext uri="{FF2B5EF4-FFF2-40B4-BE49-F238E27FC236}">
                <a16:creationId xmlns:a16="http://schemas.microsoft.com/office/drawing/2014/main" id="{D50CB99F-B0C0-469D-ABF5-557A3F83DC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3737" y="2469412"/>
            <a:ext cx="340162" cy="425291"/>
          </a:xfrm>
          <a:prstGeom prst="rect">
            <a:avLst/>
          </a:prstGeom>
        </p:spPr>
      </p:pic>
      <p:sp>
        <p:nvSpPr>
          <p:cNvPr id="33" name="Text 5">
            <a:extLst>
              <a:ext uri="{FF2B5EF4-FFF2-40B4-BE49-F238E27FC236}">
                <a16:creationId xmlns:a16="http://schemas.microsoft.com/office/drawing/2014/main" id="{FE45018A-72FC-4C5D-AAFC-A2AC89501F23}"/>
              </a:ext>
            </a:extLst>
          </p:cNvPr>
          <p:cNvSpPr/>
          <p:nvPr/>
        </p:nvSpPr>
        <p:spPr>
          <a:xfrm>
            <a:off x="8165783" y="242690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dirty="0">
                <a:solidFill>
                  <a:srgbClr val="746558"/>
                </a:solidFill>
                <a:latin typeface="Times New Roman" panose="02020603050405020304" pitchFamily="18" charset="0"/>
                <a:ea typeface="Gelasio Semi Bold" pitchFamily="34" charset="-122"/>
                <a:cs typeface="Times New Roman" panose="02020603050405020304" pitchFamily="18" charset="0"/>
              </a:rPr>
              <a:t>Чершнев Евгений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Shape 7">
            <a:extLst>
              <a:ext uri="{FF2B5EF4-FFF2-40B4-BE49-F238E27FC236}">
                <a16:creationId xmlns:a16="http://schemas.microsoft.com/office/drawing/2014/main" id="{2BE2684A-01E7-4752-93DE-433DE1D89657}"/>
              </a:ext>
            </a:extLst>
          </p:cNvPr>
          <p:cNvSpPr/>
          <p:nvPr/>
        </p:nvSpPr>
        <p:spPr>
          <a:xfrm>
            <a:off x="793790" y="376219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EE8DD"/>
          </a:solidFill>
          <a:ln/>
        </p:spPr>
      </p:sp>
      <p:pic>
        <p:nvPicPr>
          <p:cNvPr id="35" name="Image 2" descr="preencoded.png">
            <a:extLst>
              <a:ext uri="{FF2B5EF4-FFF2-40B4-BE49-F238E27FC236}">
                <a16:creationId xmlns:a16="http://schemas.microsoft.com/office/drawing/2014/main" id="{6E4B07C0-BDA4-4681-8430-2C40F37E47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860" y="3804698"/>
            <a:ext cx="340162" cy="425291"/>
          </a:xfrm>
          <a:prstGeom prst="rect">
            <a:avLst/>
          </a:prstGeom>
        </p:spPr>
      </p:pic>
      <p:sp>
        <p:nvSpPr>
          <p:cNvPr id="36" name="Text 8">
            <a:extLst>
              <a:ext uri="{FF2B5EF4-FFF2-40B4-BE49-F238E27FC236}">
                <a16:creationId xmlns:a16="http://schemas.microsoft.com/office/drawing/2014/main" id="{783ED066-4F1C-4780-AF8E-25DF0577D226}"/>
              </a:ext>
            </a:extLst>
          </p:cNvPr>
          <p:cNvSpPr/>
          <p:nvPr/>
        </p:nvSpPr>
        <p:spPr>
          <a:xfrm>
            <a:off x="1530906" y="376219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dirty="0">
                <a:solidFill>
                  <a:srgbClr val="746558"/>
                </a:solidFill>
                <a:latin typeface="Times New Roman" panose="02020603050405020304" pitchFamily="18" charset="0"/>
                <a:ea typeface="Gelasio Semi Bold" pitchFamily="34" charset="-122"/>
                <a:cs typeface="Times New Roman" panose="02020603050405020304" pitchFamily="18" charset="0"/>
              </a:rPr>
              <a:t>Григорьев Иван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Text 9">
            <a:extLst>
              <a:ext uri="{FF2B5EF4-FFF2-40B4-BE49-F238E27FC236}">
                <a16:creationId xmlns:a16="http://schemas.microsoft.com/office/drawing/2014/main" id="{064B6162-24A3-444F-9494-BCB25A5EDF11}"/>
              </a:ext>
            </a:extLst>
          </p:cNvPr>
          <p:cNvSpPr/>
          <p:nvPr/>
        </p:nvSpPr>
        <p:spPr>
          <a:xfrm>
            <a:off x="1530906" y="4252612"/>
            <a:ext cx="567094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800" dirty="0">
                <a:solidFill>
                  <a:srgbClr val="746558"/>
                </a:solidFill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Developer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Shape 10">
            <a:extLst>
              <a:ext uri="{FF2B5EF4-FFF2-40B4-BE49-F238E27FC236}">
                <a16:creationId xmlns:a16="http://schemas.microsoft.com/office/drawing/2014/main" id="{64FE8578-E429-4A90-B5E5-4D64B47E00AD}"/>
              </a:ext>
            </a:extLst>
          </p:cNvPr>
          <p:cNvSpPr/>
          <p:nvPr/>
        </p:nvSpPr>
        <p:spPr>
          <a:xfrm>
            <a:off x="7428667" y="376219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EE8DD"/>
          </a:solidFill>
          <a:ln/>
        </p:spPr>
      </p:sp>
      <p:pic>
        <p:nvPicPr>
          <p:cNvPr id="39" name="Image 3" descr="preencoded.png">
            <a:extLst>
              <a:ext uri="{FF2B5EF4-FFF2-40B4-BE49-F238E27FC236}">
                <a16:creationId xmlns:a16="http://schemas.microsoft.com/office/drawing/2014/main" id="{D9D10008-B3BF-47D7-983B-1BAB65A2FC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3737" y="3804698"/>
            <a:ext cx="340162" cy="425291"/>
          </a:xfrm>
          <a:prstGeom prst="rect">
            <a:avLst/>
          </a:prstGeom>
        </p:spPr>
      </p:pic>
      <p:sp>
        <p:nvSpPr>
          <p:cNvPr id="40" name="Text 11">
            <a:extLst>
              <a:ext uri="{FF2B5EF4-FFF2-40B4-BE49-F238E27FC236}">
                <a16:creationId xmlns:a16="http://schemas.microsoft.com/office/drawing/2014/main" id="{A4FAE8F3-07AC-471B-8517-4BA159C6D251}"/>
              </a:ext>
            </a:extLst>
          </p:cNvPr>
          <p:cNvSpPr/>
          <p:nvPr/>
        </p:nvSpPr>
        <p:spPr>
          <a:xfrm>
            <a:off x="8165783" y="376219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dirty="0">
                <a:solidFill>
                  <a:srgbClr val="746558"/>
                </a:solidFill>
                <a:latin typeface="Times New Roman" panose="02020603050405020304" pitchFamily="18" charset="0"/>
                <a:ea typeface="Gelasio Semi Bold" pitchFamily="34" charset="-122"/>
                <a:cs typeface="Times New Roman" panose="02020603050405020304" pitchFamily="18" charset="0"/>
              </a:rPr>
              <a:t>Папонов Данил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Shape 13">
            <a:extLst>
              <a:ext uri="{FF2B5EF4-FFF2-40B4-BE49-F238E27FC236}">
                <a16:creationId xmlns:a16="http://schemas.microsoft.com/office/drawing/2014/main" id="{68A30E29-0861-41B3-9470-562E813FD3E5}"/>
              </a:ext>
            </a:extLst>
          </p:cNvPr>
          <p:cNvSpPr/>
          <p:nvPr/>
        </p:nvSpPr>
        <p:spPr>
          <a:xfrm>
            <a:off x="793790" y="5097479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EE8DD"/>
          </a:solidFill>
          <a:ln/>
        </p:spPr>
      </p:sp>
      <p:pic>
        <p:nvPicPr>
          <p:cNvPr id="42" name="Image 4" descr="preencoded.png">
            <a:extLst>
              <a:ext uri="{FF2B5EF4-FFF2-40B4-BE49-F238E27FC236}">
                <a16:creationId xmlns:a16="http://schemas.microsoft.com/office/drawing/2014/main" id="{4FE60BD2-783F-4D3A-8886-44B08CCF0F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8860" y="5139984"/>
            <a:ext cx="340162" cy="425291"/>
          </a:xfrm>
          <a:prstGeom prst="rect">
            <a:avLst/>
          </a:prstGeom>
        </p:spPr>
      </p:pic>
      <p:sp>
        <p:nvSpPr>
          <p:cNvPr id="43" name="Text 14">
            <a:extLst>
              <a:ext uri="{FF2B5EF4-FFF2-40B4-BE49-F238E27FC236}">
                <a16:creationId xmlns:a16="http://schemas.microsoft.com/office/drawing/2014/main" id="{35DF32BD-3B02-4BA2-BF94-B20842996F9F}"/>
              </a:ext>
            </a:extLst>
          </p:cNvPr>
          <p:cNvSpPr/>
          <p:nvPr/>
        </p:nvSpPr>
        <p:spPr>
          <a:xfrm>
            <a:off x="1530906" y="509747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dirty="0">
                <a:solidFill>
                  <a:srgbClr val="746558"/>
                </a:solidFill>
                <a:latin typeface="Times New Roman" panose="02020603050405020304" pitchFamily="18" charset="0"/>
                <a:ea typeface="Gelasio Semi Bold" pitchFamily="34" charset="-122"/>
                <a:cs typeface="Times New Roman" panose="02020603050405020304" pitchFamily="18" charset="0"/>
              </a:rPr>
              <a:t>Наумов Никита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Text 15">
            <a:extLst>
              <a:ext uri="{FF2B5EF4-FFF2-40B4-BE49-F238E27FC236}">
                <a16:creationId xmlns:a16="http://schemas.microsoft.com/office/drawing/2014/main" id="{229CF433-76D7-406A-B08C-DB3C86EBBA94}"/>
              </a:ext>
            </a:extLst>
          </p:cNvPr>
          <p:cNvSpPr/>
          <p:nvPr/>
        </p:nvSpPr>
        <p:spPr>
          <a:xfrm>
            <a:off x="1530906" y="5587897"/>
            <a:ext cx="567094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800" dirty="0">
                <a:solidFill>
                  <a:srgbClr val="746558"/>
                </a:solidFill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DevOps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Shape 16">
            <a:extLst>
              <a:ext uri="{FF2B5EF4-FFF2-40B4-BE49-F238E27FC236}">
                <a16:creationId xmlns:a16="http://schemas.microsoft.com/office/drawing/2014/main" id="{2A9E134C-AB8E-4AF4-A363-E14ABDF329F2}"/>
              </a:ext>
            </a:extLst>
          </p:cNvPr>
          <p:cNvSpPr/>
          <p:nvPr/>
        </p:nvSpPr>
        <p:spPr>
          <a:xfrm>
            <a:off x="7428667" y="5097479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EE8DD"/>
          </a:solidFill>
          <a:ln/>
        </p:spPr>
      </p:sp>
      <p:pic>
        <p:nvPicPr>
          <p:cNvPr id="46" name="Image 5" descr="preencoded.png">
            <a:extLst>
              <a:ext uri="{FF2B5EF4-FFF2-40B4-BE49-F238E27FC236}">
                <a16:creationId xmlns:a16="http://schemas.microsoft.com/office/drawing/2014/main" id="{6ACDC3FA-612C-40A3-A79E-D135E310F2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13737" y="5139984"/>
            <a:ext cx="340162" cy="425291"/>
          </a:xfrm>
          <a:prstGeom prst="rect">
            <a:avLst/>
          </a:prstGeom>
        </p:spPr>
      </p:pic>
      <p:sp>
        <p:nvSpPr>
          <p:cNvPr id="47" name="Text 17">
            <a:extLst>
              <a:ext uri="{FF2B5EF4-FFF2-40B4-BE49-F238E27FC236}">
                <a16:creationId xmlns:a16="http://schemas.microsoft.com/office/drawing/2014/main" id="{BB09476A-4707-4BA3-B6F7-518722762988}"/>
              </a:ext>
            </a:extLst>
          </p:cNvPr>
          <p:cNvSpPr/>
          <p:nvPr/>
        </p:nvSpPr>
        <p:spPr>
          <a:xfrm>
            <a:off x="8165783" y="509747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dirty="0">
                <a:solidFill>
                  <a:srgbClr val="746558"/>
                </a:solidFill>
                <a:latin typeface="Times New Roman" panose="02020603050405020304" pitchFamily="18" charset="0"/>
                <a:ea typeface="Gelasio Semi Bold" pitchFamily="34" charset="-122"/>
                <a:cs typeface="Times New Roman" panose="02020603050405020304" pitchFamily="18" charset="0"/>
              </a:rPr>
              <a:t>Бирюков Дмитрий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9BC587A-17B5-4D95-8FC9-839084BBAFBE}"/>
              </a:ext>
            </a:extLst>
          </p:cNvPr>
          <p:cNvSpPr txBox="1"/>
          <p:nvPr/>
        </p:nvSpPr>
        <p:spPr>
          <a:xfrm>
            <a:off x="11587950" y="6273225"/>
            <a:ext cx="36838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dirty="0">
                <a:solidFill>
                  <a:srgbClr val="74655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ru-RU" sz="1800" dirty="0">
              <a:solidFill>
                <a:srgbClr val="74655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84221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Блок-схема: альтернативный процесс 58">
            <a:extLst>
              <a:ext uri="{FF2B5EF4-FFF2-40B4-BE49-F238E27FC236}">
                <a16:creationId xmlns:a16="http://schemas.microsoft.com/office/drawing/2014/main" id="{CE4E4D85-59C1-4B9A-9D56-BE0C1ED4BDFD}"/>
              </a:ext>
            </a:extLst>
          </p:cNvPr>
          <p:cNvSpPr/>
          <p:nvPr/>
        </p:nvSpPr>
        <p:spPr>
          <a:xfrm>
            <a:off x="9155924" y="2487738"/>
            <a:ext cx="2436871" cy="2071761"/>
          </a:xfrm>
          <a:prstGeom prst="flowChartAlternateProcess">
            <a:avLst/>
          </a:prstGeom>
          <a:solidFill>
            <a:srgbClr val="EEE8DD"/>
          </a:solidFill>
          <a:ln>
            <a:solidFill>
              <a:srgbClr val="EEE8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7" name="Блок-схема: альтернативный процесс 56">
            <a:extLst>
              <a:ext uri="{FF2B5EF4-FFF2-40B4-BE49-F238E27FC236}">
                <a16:creationId xmlns:a16="http://schemas.microsoft.com/office/drawing/2014/main" id="{7D818FDB-CBE2-4412-92AB-8DCB492E599B}"/>
              </a:ext>
            </a:extLst>
          </p:cNvPr>
          <p:cNvSpPr/>
          <p:nvPr/>
        </p:nvSpPr>
        <p:spPr>
          <a:xfrm>
            <a:off x="5041717" y="2468135"/>
            <a:ext cx="2436871" cy="2071761"/>
          </a:xfrm>
          <a:prstGeom prst="flowChartAlternateProcess">
            <a:avLst/>
          </a:prstGeom>
          <a:solidFill>
            <a:srgbClr val="EEE8DD"/>
          </a:solidFill>
          <a:ln>
            <a:solidFill>
              <a:srgbClr val="EEE8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4" name="Блок-схема: альтернативный процесс 53">
            <a:extLst>
              <a:ext uri="{FF2B5EF4-FFF2-40B4-BE49-F238E27FC236}">
                <a16:creationId xmlns:a16="http://schemas.microsoft.com/office/drawing/2014/main" id="{10BD6AE2-C482-4183-8491-4F1861B3608D}"/>
              </a:ext>
            </a:extLst>
          </p:cNvPr>
          <p:cNvSpPr/>
          <p:nvPr/>
        </p:nvSpPr>
        <p:spPr>
          <a:xfrm>
            <a:off x="927509" y="2487738"/>
            <a:ext cx="2436871" cy="2071761"/>
          </a:xfrm>
          <a:prstGeom prst="flowChartAlternateProcess">
            <a:avLst/>
          </a:prstGeom>
          <a:solidFill>
            <a:srgbClr val="EEE8DD"/>
          </a:solidFill>
          <a:ln>
            <a:solidFill>
              <a:srgbClr val="EEE8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0" name="Shape 1">
            <a:extLst>
              <a:ext uri="{FF2B5EF4-FFF2-40B4-BE49-F238E27FC236}">
                <a16:creationId xmlns:a16="http://schemas.microsoft.com/office/drawing/2014/main" id="{D14191FA-8E50-4704-8F82-5DDFAE852E5D}"/>
              </a:ext>
            </a:extLst>
          </p:cNvPr>
          <p:cNvSpPr/>
          <p:nvPr/>
        </p:nvSpPr>
        <p:spPr>
          <a:xfrm>
            <a:off x="554340" y="392114"/>
            <a:ext cx="3701974" cy="1325563"/>
          </a:xfrm>
          <a:prstGeom prst="roundRect">
            <a:avLst>
              <a:gd name="adj" fmla="val 1237"/>
            </a:avLst>
          </a:prstGeom>
          <a:solidFill>
            <a:srgbClr val="EEE8DD"/>
          </a:solidFill>
          <a:ln/>
        </p:spPr>
        <p:txBody>
          <a:bodyPr/>
          <a:lstStyle/>
          <a:p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6242EDB-1120-40BD-AFF4-6CEDE8009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rgbClr val="484237"/>
                </a:solidFill>
                <a:latin typeface="Times New Roman" panose="02020603050405020304" pitchFamily="18" charset="0"/>
                <a:ea typeface="Gelasio Semi Bold" pitchFamily="34" charset="-122"/>
                <a:cs typeface="Times New Roman" panose="02020603050405020304" pitchFamily="18" charset="0"/>
              </a:rPr>
              <a:t>Архитектура</a:t>
            </a:r>
          </a:p>
        </p:txBody>
      </p:sp>
      <p:sp>
        <p:nvSpPr>
          <p:cNvPr id="4" name="TextBox 284">
            <a:extLst>
              <a:ext uri="{FF2B5EF4-FFF2-40B4-BE49-F238E27FC236}">
                <a16:creationId xmlns:a16="http://schemas.microsoft.com/office/drawing/2014/main" id="{4E652037-32A1-6635-CAC8-A08316951F93}"/>
              </a:ext>
            </a:extLst>
          </p:cNvPr>
          <p:cNvSpPr txBox="1"/>
          <p:nvPr/>
        </p:nvSpPr>
        <p:spPr>
          <a:xfrm>
            <a:off x="5064787" y="4099874"/>
            <a:ext cx="2436871" cy="369332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>
                <a:latin typeface="+mj-lt"/>
              </a:rPr>
              <a:t>Spring Boot</a:t>
            </a:r>
            <a:endParaRPr lang="en-U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4" name="TextBox 19">
            <a:extLst>
              <a:ext uri="{FF2B5EF4-FFF2-40B4-BE49-F238E27FC236}">
                <a16:creationId xmlns:a16="http://schemas.microsoft.com/office/drawing/2014/main" id="{A1A1E8B0-B608-43D1-AD5E-89E7488427CB}"/>
              </a:ext>
            </a:extLst>
          </p:cNvPr>
          <p:cNvSpPr txBox="1"/>
          <p:nvPr/>
        </p:nvSpPr>
        <p:spPr>
          <a:xfrm>
            <a:off x="1572788" y="1871875"/>
            <a:ext cx="11448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Клиент</a:t>
            </a:r>
          </a:p>
        </p:txBody>
      </p:sp>
      <p:sp>
        <p:nvSpPr>
          <p:cNvPr id="17" name="TextBox 53">
            <a:extLst>
              <a:ext uri="{FF2B5EF4-FFF2-40B4-BE49-F238E27FC236}">
                <a16:creationId xmlns:a16="http://schemas.microsoft.com/office/drawing/2014/main" id="{7A026CA9-ABB6-48DC-901F-CBD6996A210C}"/>
              </a:ext>
            </a:extLst>
          </p:cNvPr>
          <p:cNvSpPr txBox="1"/>
          <p:nvPr/>
        </p:nvSpPr>
        <p:spPr>
          <a:xfrm>
            <a:off x="4397007" y="5756748"/>
            <a:ext cx="16989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LLM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API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Box 55">
            <a:extLst>
              <a:ext uri="{FF2B5EF4-FFF2-40B4-BE49-F238E27FC236}">
                <a16:creationId xmlns:a16="http://schemas.microsoft.com/office/drawing/2014/main" id="{653A2C49-6F47-41CF-AFAF-D34C036FAE2C}"/>
              </a:ext>
            </a:extLst>
          </p:cNvPr>
          <p:cNvSpPr txBox="1"/>
          <p:nvPr/>
        </p:nvSpPr>
        <p:spPr>
          <a:xfrm>
            <a:off x="9401480" y="1825952"/>
            <a:ext cx="200454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Хранилище</a:t>
            </a:r>
          </a:p>
        </p:txBody>
      </p:sp>
      <p:sp>
        <p:nvSpPr>
          <p:cNvPr id="23" name="TextBox 61">
            <a:extLst>
              <a:ext uri="{FF2B5EF4-FFF2-40B4-BE49-F238E27FC236}">
                <a16:creationId xmlns:a16="http://schemas.microsoft.com/office/drawing/2014/main" id="{60A84350-4AFB-4753-8A4D-01EA22D73C8B}"/>
              </a:ext>
            </a:extLst>
          </p:cNvPr>
          <p:cNvSpPr txBox="1"/>
          <p:nvPr/>
        </p:nvSpPr>
        <p:spPr>
          <a:xfrm>
            <a:off x="9641855" y="4100459"/>
            <a:ext cx="1523797" cy="369332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>
                <a:latin typeface="+mj-lt"/>
              </a:rPr>
              <a:t>PostgreSQL</a:t>
            </a:r>
          </a:p>
        </p:txBody>
      </p:sp>
      <p:sp>
        <p:nvSpPr>
          <p:cNvPr id="40" name="Rectangle 4">
            <a:extLst>
              <a:ext uri="{FF2B5EF4-FFF2-40B4-BE49-F238E27FC236}">
                <a16:creationId xmlns:a16="http://schemas.microsoft.com/office/drawing/2014/main" id="{B004FBA5-7DCD-4CDB-8888-1953BC1391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14812" y="5750658"/>
            <a:ext cx="296241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u-RU" alt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Google</a:t>
            </a:r>
            <a:r>
              <a:rPr lang="ru-RU" alt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Drivе</a:t>
            </a:r>
            <a:endParaRPr lang="ru-RU" alt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1" name="Прямая со стрелкой 40">
            <a:extLst>
              <a:ext uri="{FF2B5EF4-FFF2-40B4-BE49-F238E27FC236}">
                <a16:creationId xmlns:a16="http://schemas.microsoft.com/office/drawing/2014/main" id="{1EB57DED-845D-418B-BB2E-FC837A517424}"/>
              </a:ext>
            </a:extLst>
          </p:cNvPr>
          <p:cNvCxnSpPr>
            <a:cxnSpLocks/>
          </p:cNvCxnSpPr>
          <p:nvPr/>
        </p:nvCxnSpPr>
        <p:spPr>
          <a:xfrm>
            <a:off x="3491231" y="3523618"/>
            <a:ext cx="1461769" cy="0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C58DDA92-CB41-4201-A0BF-373A71B05FA0}"/>
              </a:ext>
            </a:extLst>
          </p:cNvPr>
          <p:cNvSpPr txBox="1"/>
          <p:nvPr/>
        </p:nvSpPr>
        <p:spPr>
          <a:xfrm>
            <a:off x="1665240" y="4034479"/>
            <a:ext cx="18259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/>
              <a:t>Flutter</a:t>
            </a:r>
            <a:endParaRPr lang="ru-RU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AD3D8CC-FA50-4EF7-B8B9-02045CE0F013}"/>
              </a:ext>
            </a:extLst>
          </p:cNvPr>
          <p:cNvSpPr txBox="1"/>
          <p:nvPr/>
        </p:nvSpPr>
        <p:spPr>
          <a:xfrm>
            <a:off x="5669723" y="1835558"/>
            <a:ext cx="143691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Сервер</a:t>
            </a:r>
            <a:r>
              <a:rPr lang="ru-RU" dirty="0"/>
              <a:t> 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C41752D-4245-4DB2-9BE8-2FA5077A2875}"/>
              </a:ext>
            </a:extLst>
          </p:cNvPr>
          <p:cNvSpPr txBox="1"/>
          <p:nvPr/>
        </p:nvSpPr>
        <p:spPr>
          <a:xfrm>
            <a:off x="11592795" y="6292140"/>
            <a:ext cx="36838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dirty="0">
                <a:solidFill>
                  <a:srgbClr val="74655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ru-RU" sz="1800" dirty="0">
              <a:solidFill>
                <a:srgbClr val="74655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30" name="Picture 6" descr="Flutter разработчики | Мобильные и веб-приложения на основе Flutter | The  MASCC">
            <a:extLst>
              <a:ext uri="{FF2B5EF4-FFF2-40B4-BE49-F238E27FC236}">
                <a16:creationId xmlns:a16="http://schemas.microsoft.com/office/drawing/2014/main" id="{06CF824D-2B7C-491F-8986-38FCC32614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2788" y="2868273"/>
            <a:ext cx="1146315" cy="1006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Энтерпрайз головного мозга: Разработка приложений со Spring Boot. Часть 1:  Основы разработки приложений со Spring Boot.">
            <a:extLst>
              <a:ext uri="{FF2B5EF4-FFF2-40B4-BE49-F238E27FC236}">
                <a16:creationId xmlns:a16="http://schemas.microsoft.com/office/drawing/2014/main" id="{090036D1-DF5D-4C10-8ACD-7916FC9E66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7485" y="2603399"/>
            <a:ext cx="2965334" cy="132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60D083AB-5DDD-4FD2-BF31-1E8870E3E6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7224" y="2543329"/>
            <a:ext cx="1253060" cy="1771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5" name="Прямая со стрелкой 64">
            <a:extLst>
              <a:ext uri="{FF2B5EF4-FFF2-40B4-BE49-F238E27FC236}">
                <a16:creationId xmlns:a16="http://schemas.microsoft.com/office/drawing/2014/main" id="{04B34DEB-329D-4C28-88BF-31A233DF57CA}"/>
              </a:ext>
            </a:extLst>
          </p:cNvPr>
          <p:cNvCxnSpPr>
            <a:cxnSpLocks/>
          </p:cNvCxnSpPr>
          <p:nvPr/>
        </p:nvCxnSpPr>
        <p:spPr>
          <a:xfrm>
            <a:off x="7637191" y="3523618"/>
            <a:ext cx="1461769" cy="0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Прямая со стрелкой 65">
            <a:extLst>
              <a:ext uri="{FF2B5EF4-FFF2-40B4-BE49-F238E27FC236}">
                <a16:creationId xmlns:a16="http://schemas.microsoft.com/office/drawing/2014/main" id="{3712D1E6-E825-4615-B33B-46DD877C03DA}"/>
              </a:ext>
            </a:extLst>
          </p:cNvPr>
          <p:cNvCxnSpPr>
            <a:cxnSpLocks/>
          </p:cNvCxnSpPr>
          <p:nvPr/>
        </p:nvCxnSpPr>
        <p:spPr>
          <a:xfrm flipV="1">
            <a:off x="5199987" y="4732650"/>
            <a:ext cx="619653" cy="890593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Прямая со стрелкой 67">
            <a:extLst>
              <a:ext uri="{FF2B5EF4-FFF2-40B4-BE49-F238E27FC236}">
                <a16:creationId xmlns:a16="http://schemas.microsoft.com/office/drawing/2014/main" id="{C42F7D74-9EDD-4D58-8CC5-1449121B02E8}"/>
              </a:ext>
            </a:extLst>
          </p:cNvPr>
          <p:cNvCxnSpPr>
            <a:cxnSpLocks/>
          </p:cNvCxnSpPr>
          <p:nvPr/>
        </p:nvCxnSpPr>
        <p:spPr>
          <a:xfrm flipH="1" flipV="1">
            <a:off x="6798445" y="4732649"/>
            <a:ext cx="686193" cy="890594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Прямоугольник: скругленные углы 70">
            <a:extLst>
              <a:ext uri="{FF2B5EF4-FFF2-40B4-BE49-F238E27FC236}">
                <a16:creationId xmlns:a16="http://schemas.microsoft.com/office/drawing/2014/main" id="{A3518A4A-1E88-422F-9A25-48297AD64066}"/>
              </a:ext>
            </a:extLst>
          </p:cNvPr>
          <p:cNvSpPr/>
          <p:nvPr/>
        </p:nvSpPr>
        <p:spPr>
          <a:xfrm>
            <a:off x="4060969" y="5707040"/>
            <a:ext cx="1958831" cy="587245"/>
          </a:xfrm>
          <a:prstGeom prst="roundRect">
            <a:avLst/>
          </a:prstGeom>
          <a:noFill/>
          <a:ln w="38100">
            <a:solidFill>
              <a:srgbClr val="EEE8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/>
          </a:p>
        </p:txBody>
      </p:sp>
      <p:sp>
        <p:nvSpPr>
          <p:cNvPr id="72" name="Прямоугольник: скругленные углы 71">
            <a:extLst>
              <a:ext uri="{FF2B5EF4-FFF2-40B4-BE49-F238E27FC236}">
                <a16:creationId xmlns:a16="http://schemas.microsoft.com/office/drawing/2014/main" id="{A3518A4A-1E88-422F-9A25-48297AD64066}"/>
              </a:ext>
            </a:extLst>
          </p:cNvPr>
          <p:cNvSpPr/>
          <p:nvPr/>
        </p:nvSpPr>
        <p:spPr>
          <a:xfrm>
            <a:off x="6628003" y="5704895"/>
            <a:ext cx="2211197" cy="587245"/>
          </a:xfrm>
          <a:prstGeom prst="roundRect">
            <a:avLst/>
          </a:prstGeom>
          <a:noFill/>
          <a:ln w="38100">
            <a:solidFill>
              <a:srgbClr val="EEE8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585055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952ECE1-0051-4E7E-B1F2-230B4942C8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F44067F-C131-4C7A-9201-F49DC0560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0693" y="1516606"/>
            <a:ext cx="8710613" cy="4807903"/>
          </a:xfrm>
          <a:prstGeom prst="rect">
            <a:avLst/>
          </a:prstGeom>
        </p:spPr>
      </p:pic>
      <p:sp>
        <p:nvSpPr>
          <p:cNvPr id="5" name="Shape 1">
            <a:extLst>
              <a:ext uri="{FF2B5EF4-FFF2-40B4-BE49-F238E27FC236}">
                <a16:creationId xmlns:a16="http://schemas.microsoft.com/office/drawing/2014/main" id="{BE59A59F-3463-4387-ADC3-8C882ED56740}"/>
              </a:ext>
            </a:extLst>
          </p:cNvPr>
          <p:cNvSpPr/>
          <p:nvPr/>
        </p:nvSpPr>
        <p:spPr>
          <a:xfrm>
            <a:off x="457199" y="533491"/>
            <a:ext cx="5162551" cy="933360"/>
          </a:xfrm>
          <a:prstGeom prst="roundRect">
            <a:avLst>
              <a:gd name="adj" fmla="val 1237"/>
            </a:avLst>
          </a:prstGeom>
          <a:solidFill>
            <a:srgbClr val="EEE8DD"/>
          </a:solidFill>
          <a:ln/>
        </p:spPr>
        <p:txBody>
          <a:bodyPr/>
          <a:lstStyle/>
          <a:p>
            <a:r>
              <a:rPr lang="en-US" sz="4400" dirty="0">
                <a:solidFill>
                  <a:srgbClr val="484237"/>
                </a:solidFill>
                <a:latin typeface="Times New Roman" panose="02020603050405020304" pitchFamily="18" charset="0"/>
                <a:ea typeface="Gelasio Semi Bold" pitchFamily="34" charset="-122"/>
                <a:cs typeface="Times New Roman" panose="02020603050405020304" pitchFamily="18" charset="0"/>
              </a:rPr>
              <a:t>Deployment diagram</a:t>
            </a:r>
            <a:endParaRPr lang="ru-RU" sz="4400" dirty="0">
              <a:solidFill>
                <a:srgbClr val="484237"/>
              </a:solidFill>
              <a:latin typeface="Times New Roman" panose="02020603050405020304" pitchFamily="18" charset="0"/>
              <a:ea typeface="Gelasio Semi Bold" pitchFamily="34" charset="-122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3A45EB-B9BA-4E61-ADEB-122B44A1350B}"/>
              </a:ext>
            </a:extLst>
          </p:cNvPr>
          <p:cNvSpPr txBox="1"/>
          <p:nvPr/>
        </p:nvSpPr>
        <p:spPr>
          <a:xfrm>
            <a:off x="11598896" y="6244068"/>
            <a:ext cx="31709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dirty="0">
                <a:solidFill>
                  <a:srgbClr val="74655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5985629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">
            <a:extLst>
              <a:ext uri="{FF2B5EF4-FFF2-40B4-BE49-F238E27FC236}">
                <a16:creationId xmlns:a16="http://schemas.microsoft.com/office/drawing/2014/main" id="{BE59A59F-3463-4387-ADC3-8C882ED56740}"/>
              </a:ext>
            </a:extLst>
          </p:cNvPr>
          <p:cNvSpPr/>
          <p:nvPr/>
        </p:nvSpPr>
        <p:spPr>
          <a:xfrm>
            <a:off x="457200" y="533491"/>
            <a:ext cx="3552826" cy="933360"/>
          </a:xfrm>
          <a:prstGeom prst="roundRect">
            <a:avLst>
              <a:gd name="adj" fmla="val 1237"/>
            </a:avLst>
          </a:prstGeom>
          <a:solidFill>
            <a:srgbClr val="EEE8DD"/>
          </a:solidFill>
          <a:ln/>
        </p:spPr>
        <p:txBody>
          <a:bodyPr/>
          <a:lstStyle/>
          <a:p>
            <a:endParaRPr lang="ru-RU" sz="4400" dirty="0">
              <a:solidFill>
                <a:srgbClr val="484237"/>
              </a:solidFill>
              <a:latin typeface="Times New Roman" panose="02020603050405020304" pitchFamily="18" charset="0"/>
              <a:ea typeface="Gelasio Semi Bold" pitchFamily="34" charset="-122"/>
              <a:cs typeface="Times New Roman" panose="02020603050405020304" pitchFamily="18" charset="0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952ECE1-0051-4E7E-B1F2-230B4942C8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337389"/>
            <a:ext cx="10515600" cy="1325563"/>
          </a:xfrm>
        </p:spPr>
        <p:txBody>
          <a:bodyPr/>
          <a:lstStyle/>
          <a:p>
            <a:r>
              <a:rPr lang="ru-RU" dirty="0">
                <a:solidFill>
                  <a:srgbClr val="484237"/>
                </a:solidFill>
                <a:latin typeface="Times New Roman" panose="02020603050405020304" pitchFamily="18" charset="0"/>
                <a:ea typeface="Gelasio Semi Bold" pitchFamily="34" charset="-122"/>
                <a:cs typeface="Times New Roman" panose="02020603050405020304" pitchFamily="18" charset="0"/>
              </a:rPr>
              <a:t>База Данных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71C338-F3F3-44EF-B9FE-62B6C2771E89}"/>
              </a:ext>
            </a:extLst>
          </p:cNvPr>
          <p:cNvSpPr txBox="1"/>
          <p:nvPr/>
        </p:nvSpPr>
        <p:spPr>
          <a:xfrm>
            <a:off x="1067393" y="2774475"/>
            <a:ext cx="303847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Пользователи</a:t>
            </a:r>
          </a:p>
          <a:p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Жалобы</a:t>
            </a:r>
          </a:p>
          <a:p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Уведомления</a:t>
            </a:r>
          </a:p>
          <a:p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3F1D88-92E2-4248-93F7-55B3DAE117ED}"/>
              </a:ext>
            </a:extLst>
          </p:cNvPr>
          <p:cNvSpPr txBox="1"/>
          <p:nvPr/>
        </p:nvSpPr>
        <p:spPr>
          <a:xfrm>
            <a:off x="3481463" y="2743697"/>
            <a:ext cx="2504596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Карты</a:t>
            </a:r>
          </a:p>
          <a:p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Наборы</a:t>
            </a:r>
          </a:p>
          <a:p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Коллекции</a:t>
            </a:r>
          </a:p>
          <a:p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Темы генерации карт</a:t>
            </a:r>
          </a:p>
          <a:p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0AD7A9-1046-4F0E-932A-9AFA2E069650}"/>
              </a:ext>
            </a:extLst>
          </p:cNvPr>
          <p:cNvSpPr txBox="1"/>
          <p:nvPr/>
        </p:nvSpPr>
        <p:spPr>
          <a:xfrm>
            <a:off x="6618005" y="2743291"/>
            <a:ext cx="2238375" cy="2831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Достижения</a:t>
            </a:r>
          </a:p>
          <a:p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Квесты</a:t>
            </a:r>
          </a:p>
          <a:p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Обмен</a:t>
            </a:r>
          </a:p>
          <a:p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000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Новости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EAA2CB-7B93-47CC-9095-AC81E439DD91}"/>
              </a:ext>
            </a:extLst>
          </p:cNvPr>
          <p:cNvSpPr txBox="1"/>
          <p:nvPr/>
        </p:nvSpPr>
        <p:spPr>
          <a:xfrm>
            <a:off x="883147" y="1859054"/>
            <a:ext cx="34940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Основные сущности</a:t>
            </a:r>
          </a:p>
        </p:txBody>
      </p:sp>
      <p:sp>
        <p:nvSpPr>
          <p:cNvPr id="9" name="Блок-схема: альтернативный процесс 8">
            <a:extLst>
              <a:ext uri="{FF2B5EF4-FFF2-40B4-BE49-F238E27FC236}">
                <a16:creationId xmlns:a16="http://schemas.microsoft.com/office/drawing/2014/main" id="{F8FC4014-0606-45BB-A72F-1F089C43F7F1}"/>
              </a:ext>
            </a:extLst>
          </p:cNvPr>
          <p:cNvSpPr/>
          <p:nvPr/>
        </p:nvSpPr>
        <p:spPr>
          <a:xfrm flipH="1">
            <a:off x="785811" y="2774477"/>
            <a:ext cx="194672" cy="3170099"/>
          </a:xfrm>
          <a:prstGeom prst="flowChartAlternateProcess">
            <a:avLst/>
          </a:prstGeom>
          <a:solidFill>
            <a:srgbClr val="EEE8DD"/>
          </a:solidFill>
          <a:ln>
            <a:solidFill>
              <a:srgbClr val="EEE8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Блок-схема: альтернативный процесс 9">
            <a:extLst>
              <a:ext uri="{FF2B5EF4-FFF2-40B4-BE49-F238E27FC236}">
                <a16:creationId xmlns:a16="http://schemas.microsoft.com/office/drawing/2014/main" id="{059C6B7F-9BFF-40A5-A6FF-30143835A01C}"/>
              </a:ext>
            </a:extLst>
          </p:cNvPr>
          <p:cNvSpPr/>
          <p:nvPr/>
        </p:nvSpPr>
        <p:spPr>
          <a:xfrm flipH="1">
            <a:off x="3072716" y="2743697"/>
            <a:ext cx="194672" cy="3170099"/>
          </a:xfrm>
          <a:prstGeom prst="flowChartAlternateProcess">
            <a:avLst/>
          </a:prstGeom>
          <a:solidFill>
            <a:srgbClr val="EEE8DD"/>
          </a:solidFill>
          <a:ln>
            <a:solidFill>
              <a:srgbClr val="EEE8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Блок-схема: альтернативный процесс 10">
            <a:extLst>
              <a:ext uri="{FF2B5EF4-FFF2-40B4-BE49-F238E27FC236}">
                <a16:creationId xmlns:a16="http://schemas.microsoft.com/office/drawing/2014/main" id="{5CC3B500-8A88-4E91-9A5F-6F0BB78F35E3}"/>
              </a:ext>
            </a:extLst>
          </p:cNvPr>
          <p:cNvSpPr/>
          <p:nvPr/>
        </p:nvSpPr>
        <p:spPr>
          <a:xfrm flipH="1">
            <a:off x="6113734" y="2774474"/>
            <a:ext cx="194672" cy="3170099"/>
          </a:xfrm>
          <a:prstGeom prst="flowChartAlternateProcess">
            <a:avLst/>
          </a:prstGeom>
          <a:solidFill>
            <a:srgbClr val="EEE8DD"/>
          </a:solidFill>
          <a:ln>
            <a:solidFill>
              <a:srgbClr val="EEE8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F302B93-EAE3-4B41-A4CA-029CAC02B4C7}"/>
              </a:ext>
            </a:extLst>
          </p:cNvPr>
          <p:cNvSpPr txBox="1"/>
          <p:nvPr/>
        </p:nvSpPr>
        <p:spPr>
          <a:xfrm>
            <a:off x="11616180" y="6273225"/>
            <a:ext cx="40299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dirty="0">
                <a:solidFill>
                  <a:srgbClr val="74655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</a:p>
        </p:txBody>
      </p:sp>
      <p:sp>
        <p:nvSpPr>
          <p:cNvPr id="13" name="Блок-схема: альтернативный процесс 12">
            <a:extLst>
              <a:ext uri="{FF2B5EF4-FFF2-40B4-BE49-F238E27FC236}">
                <a16:creationId xmlns:a16="http://schemas.microsoft.com/office/drawing/2014/main" id="{AFCED6BC-1FF2-4437-91BA-AED468A9AC4C}"/>
              </a:ext>
            </a:extLst>
          </p:cNvPr>
          <p:cNvSpPr/>
          <p:nvPr/>
        </p:nvSpPr>
        <p:spPr>
          <a:xfrm flipH="1">
            <a:off x="8904910" y="2774474"/>
            <a:ext cx="194672" cy="3170099"/>
          </a:xfrm>
          <a:prstGeom prst="flowChartAlternateProcess">
            <a:avLst/>
          </a:prstGeom>
          <a:solidFill>
            <a:srgbClr val="EEE8DD"/>
          </a:solidFill>
          <a:ln>
            <a:solidFill>
              <a:srgbClr val="EEE8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2E62FC9-1E91-4399-872C-5ED2EB337165}"/>
              </a:ext>
            </a:extLst>
          </p:cNvPr>
          <p:cNvSpPr txBox="1"/>
          <p:nvPr/>
        </p:nvSpPr>
        <p:spPr>
          <a:xfrm>
            <a:off x="9438008" y="2743291"/>
            <a:ext cx="1984465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ru-RU" sz="2000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Оплата</a:t>
            </a:r>
          </a:p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endParaRPr lang="ru-RU" sz="2000" dirty="0">
              <a:effectLst/>
            </a:endParaRPr>
          </a:p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ru-RU" sz="2000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Монеты</a:t>
            </a:r>
          </a:p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endParaRPr lang="ru-RU" sz="2000" dirty="0">
              <a:effectLst/>
            </a:endParaRPr>
          </a:p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endParaRPr lang="ru-RU" sz="20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1933936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AA95F6A-E26D-455A-BA89-D82A2A05F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CDF2818-166B-4E39-AE56-0DE0EF0D96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3974" y="1507048"/>
            <a:ext cx="7009102" cy="5227126"/>
          </a:xfrm>
          <a:prstGeom prst="rect">
            <a:avLst/>
          </a:prstGeom>
        </p:spPr>
      </p:pic>
      <p:sp>
        <p:nvSpPr>
          <p:cNvPr id="5" name="Shape 1">
            <a:extLst>
              <a:ext uri="{FF2B5EF4-FFF2-40B4-BE49-F238E27FC236}">
                <a16:creationId xmlns:a16="http://schemas.microsoft.com/office/drawing/2014/main" id="{D9E1C305-87E0-40B3-8BF3-4F4AA78A81F6}"/>
              </a:ext>
            </a:extLst>
          </p:cNvPr>
          <p:cNvSpPr/>
          <p:nvPr/>
        </p:nvSpPr>
        <p:spPr>
          <a:xfrm>
            <a:off x="457199" y="533491"/>
            <a:ext cx="5162551" cy="933360"/>
          </a:xfrm>
          <a:prstGeom prst="roundRect">
            <a:avLst>
              <a:gd name="adj" fmla="val 1237"/>
            </a:avLst>
          </a:prstGeom>
          <a:solidFill>
            <a:srgbClr val="EEE8DD"/>
          </a:solidFill>
          <a:ln/>
        </p:spPr>
        <p:txBody>
          <a:bodyPr/>
          <a:lstStyle/>
          <a:p>
            <a:r>
              <a:rPr lang="en-US" sz="4400" dirty="0">
                <a:solidFill>
                  <a:srgbClr val="484237"/>
                </a:solidFill>
                <a:latin typeface="Times New Roman" panose="02020603050405020304" pitchFamily="18" charset="0"/>
                <a:ea typeface="Gelasio Semi Bold" pitchFamily="34" charset="-122"/>
                <a:cs typeface="Times New Roman" panose="02020603050405020304" pitchFamily="18" charset="0"/>
              </a:rPr>
              <a:t>ER-diagram</a:t>
            </a:r>
            <a:endParaRPr lang="ru-RU" sz="4400" dirty="0">
              <a:solidFill>
                <a:srgbClr val="484237"/>
              </a:solidFill>
              <a:latin typeface="Times New Roman" panose="02020603050405020304" pitchFamily="18" charset="0"/>
              <a:ea typeface="Gelasio Semi Bold" pitchFamily="34" charset="-122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B2B5A5-3DAC-4064-83A1-7BF311495FF7}"/>
              </a:ext>
            </a:extLst>
          </p:cNvPr>
          <p:cNvSpPr txBox="1"/>
          <p:nvPr/>
        </p:nvSpPr>
        <p:spPr>
          <a:xfrm>
            <a:off x="11597327" y="6273225"/>
            <a:ext cx="30771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dirty="0">
                <a:solidFill>
                  <a:srgbClr val="74655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529985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">
            <a:extLst>
              <a:ext uri="{FF2B5EF4-FFF2-40B4-BE49-F238E27FC236}">
                <a16:creationId xmlns:a16="http://schemas.microsoft.com/office/drawing/2014/main" id="{7A767084-2B5E-4BFD-9280-EC475C9A751D}"/>
              </a:ext>
            </a:extLst>
          </p:cNvPr>
          <p:cNvSpPr/>
          <p:nvPr/>
        </p:nvSpPr>
        <p:spPr>
          <a:xfrm>
            <a:off x="6930417" y="3471394"/>
            <a:ext cx="3658288" cy="2881781"/>
          </a:xfrm>
          <a:prstGeom prst="roundRect">
            <a:avLst>
              <a:gd name="adj" fmla="val 10161"/>
            </a:avLst>
          </a:prstGeom>
          <a:solidFill>
            <a:srgbClr val="EEE8DD"/>
          </a:solidFill>
          <a:ln/>
        </p:spPr>
        <p:txBody>
          <a:bodyPr/>
          <a:lstStyle/>
          <a:p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Shape 1">
            <a:extLst>
              <a:ext uri="{FF2B5EF4-FFF2-40B4-BE49-F238E27FC236}">
                <a16:creationId xmlns:a16="http://schemas.microsoft.com/office/drawing/2014/main" id="{4996353B-2B41-40EE-BCE3-2A3FB6DB1559}"/>
              </a:ext>
            </a:extLst>
          </p:cNvPr>
          <p:cNvSpPr/>
          <p:nvPr/>
        </p:nvSpPr>
        <p:spPr>
          <a:xfrm>
            <a:off x="1729765" y="3471394"/>
            <a:ext cx="3099410" cy="2881781"/>
          </a:xfrm>
          <a:prstGeom prst="roundRect">
            <a:avLst>
              <a:gd name="adj" fmla="val 10161"/>
            </a:avLst>
          </a:prstGeom>
          <a:solidFill>
            <a:srgbClr val="EEE8DD"/>
          </a:solidFill>
          <a:ln/>
        </p:spPr>
        <p:txBody>
          <a:bodyPr/>
          <a:lstStyle/>
          <a:p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Shape 1">
            <a:extLst>
              <a:ext uri="{FF2B5EF4-FFF2-40B4-BE49-F238E27FC236}">
                <a16:creationId xmlns:a16="http://schemas.microsoft.com/office/drawing/2014/main" id="{E16B3FC5-D03E-4DC3-B511-9B997ED7032A}"/>
              </a:ext>
            </a:extLst>
          </p:cNvPr>
          <p:cNvSpPr/>
          <p:nvPr/>
        </p:nvSpPr>
        <p:spPr>
          <a:xfrm>
            <a:off x="344854" y="365125"/>
            <a:ext cx="2769822" cy="1325563"/>
          </a:xfrm>
          <a:prstGeom prst="roundRect">
            <a:avLst>
              <a:gd name="adj" fmla="val 1237"/>
            </a:avLst>
          </a:prstGeom>
          <a:solidFill>
            <a:srgbClr val="EEE8DD"/>
          </a:solidFill>
          <a:ln/>
        </p:spPr>
        <p:txBody>
          <a:bodyPr/>
          <a:lstStyle/>
          <a:p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9A655E1-223C-47BA-89BF-BFDDD9485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484237"/>
                </a:solidFill>
                <a:latin typeface="Times New Roman" panose="02020603050405020304" pitchFamily="18" charset="0"/>
                <a:ea typeface="Gelasio Semi Bold" pitchFamily="34" charset="-122"/>
                <a:cs typeface="Times New Roman" panose="02020603050405020304" pitchFamily="18" charset="0"/>
              </a:rPr>
              <a:t>CI/</a:t>
            </a:r>
            <a:r>
              <a:rPr lang="ru-RU" dirty="0">
                <a:solidFill>
                  <a:srgbClr val="484237"/>
                </a:solidFill>
                <a:latin typeface="Times New Roman" panose="02020603050405020304" pitchFamily="18" charset="0"/>
                <a:ea typeface="Gelasio Semi Bold" pitchFamily="34" charset="-122"/>
                <a:cs typeface="Times New Roman" panose="02020603050405020304" pitchFamily="18" charset="0"/>
              </a:rPr>
              <a:t>С</a:t>
            </a:r>
            <a:r>
              <a:rPr lang="en-US" dirty="0">
                <a:solidFill>
                  <a:srgbClr val="484237"/>
                </a:solidFill>
                <a:latin typeface="Times New Roman" panose="02020603050405020304" pitchFamily="18" charset="0"/>
                <a:ea typeface="Gelasio Semi Bold" pitchFamily="34" charset="-122"/>
                <a:cs typeface="Times New Roman" panose="02020603050405020304" pitchFamily="18" charset="0"/>
              </a:rPr>
              <a:t>D</a:t>
            </a:r>
            <a:endParaRPr lang="ru-RU" dirty="0">
              <a:solidFill>
                <a:srgbClr val="484237"/>
              </a:solidFill>
              <a:latin typeface="Times New Roman" panose="02020603050405020304" pitchFamily="18" charset="0"/>
              <a:ea typeface="Gelasio Semi Bold" pitchFamily="34" charset="-122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2ED428-6E1F-44E9-9B81-DFA1C03D2353}"/>
              </a:ext>
            </a:extLst>
          </p:cNvPr>
          <p:cNvSpPr txBox="1"/>
          <p:nvPr/>
        </p:nvSpPr>
        <p:spPr>
          <a:xfrm>
            <a:off x="11649076" y="6290947"/>
            <a:ext cx="36838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dirty="0">
                <a:solidFill>
                  <a:srgbClr val="74655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endParaRPr lang="ru-RU" sz="1800" dirty="0">
              <a:solidFill>
                <a:srgbClr val="74655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CA5841-6F7C-4DA3-A31C-C634D2DABC6F}"/>
              </a:ext>
            </a:extLst>
          </p:cNvPr>
          <p:cNvSpPr txBox="1"/>
          <p:nvPr/>
        </p:nvSpPr>
        <p:spPr>
          <a:xfrm>
            <a:off x="2900034" y="1902261"/>
            <a:ext cx="683725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Использование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GitHub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Actions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Запуск при каждом обновлении основной ветки.</a:t>
            </a:r>
          </a:p>
          <a:p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EB38FE-D3D3-41F3-B0AC-50A22101AB20}"/>
              </a:ext>
            </a:extLst>
          </p:cNvPr>
          <p:cNvSpPr txBox="1"/>
          <p:nvPr/>
        </p:nvSpPr>
        <p:spPr>
          <a:xfrm>
            <a:off x="1971675" y="3534012"/>
            <a:ext cx="2857500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Frontend (Flutter):</a:t>
            </a:r>
          </a:p>
          <a:p>
            <a:b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проверка кода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b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юнит-тесты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b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сборка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APK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3B30BD8-9F63-4652-B605-CFC3E8F7BD47}"/>
              </a:ext>
            </a:extLst>
          </p:cNvPr>
          <p:cNvSpPr txBox="1"/>
          <p:nvPr/>
        </p:nvSpPr>
        <p:spPr>
          <a:xfrm>
            <a:off x="6981827" y="3534012"/>
            <a:ext cx="6096000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Backend</a:t>
            </a: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ru-RU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Kotlin</a:t>
            </a: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):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b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тесты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b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сборка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b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создание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Docker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-образа</a:t>
            </a:r>
          </a:p>
        </p:txBody>
      </p:sp>
    </p:spTree>
    <p:extLst>
      <p:ext uri="{BB962C8B-B14F-4D97-AF65-F5344CB8AC3E}">
        <p14:creationId xmlns:p14="http://schemas.microsoft.com/office/powerpoint/2010/main" val="27617118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185B349-9C88-47B4-AD3B-B532FF7A8E23}"/>
              </a:ext>
            </a:extLst>
          </p:cNvPr>
          <p:cNvSpPr txBox="1"/>
          <p:nvPr/>
        </p:nvSpPr>
        <p:spPr>
          <a:xfrm>
            <a:off x="659757" y="821804"/>
            <a:ext cx="8180407" cy="7632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5550"/>
              </a:lnSpc>
              <a:buNone/>
            </a:pPr>
            <a:r>
              <a:rPr lang="ru-RU" sz="4400" dirty="0">
                <a:solidFill>
                  <a:srgbClr val="484237"/>
                </a:solidFill>
                <a:latin typeface="Times New Roman" panose="02020603050405020304" pitchFamily="18" charset="0"/>
                <a:ea typeface="Gelasio Semi Bold" pitchFamily="34" charset="-122"/>
                <a:cs typeface="Times New Roman" panose="02020603050405020304" pitchFamily="18" charset="0"/>
              </a:rPr>
              <a:t>Пользовательские сценарии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8B7D6B-D964-4473-B295-65EE4BB18B1D}"/>
              </a:ext>
            </a:extLst>
          </p:cNvPr>
          <p:cNvSpPr txBox="1"/>
          <p:nvPr/>
        </p:nvSpPr>
        <p:spPr>
          <a:xfrm>
            <a:off x="2979407" y="3428999"/>
            <a:ext cx="26593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rgbClr val="484237"/>
                </a:solidFill>
                <a:latin typeface="Times New Roman" panose="02020603050405020304" pitchFamily="18" charset="0"/>
                <a:ea typeface="Gelasio Semi Bold" pitchFamily="34" charset="-122"/>
                <a:cs typeface="Times New Roman" panose="02020603050405020304" pitchFamily="18" charset="0"/>
              </a:rPr>
              <a:t>Регистрация</a:t>
            </a:r>
            <a:endParaRPr lang="en-US" sz="3600" dirty="0">
              <a:solidFill>
                <a:srgbClr val="484237"/>
              </a:solidFill>
              <a:latin typeface="Times New Roman" panose="02020603050405020304" pitchFamily="18" charset="0"/>
              <a:ea typeface="Gelasio Semi Bold" pitchFamily="34" charset="-122"/>
              <a:cs typeface="Times New Roman" panose="02020603050405020304" pitchFamily="18" charset="0"/>
            </a:endParaRPr>
          </a:p>
          <a:p>
            <a:endParaRPr lang="ru-RU" dirty="0"/>
          </a:p>
        </p:txBody>
      </p:sp>
      <p:sp>
        <p:nvSpPr>
          <p:cNvPr id="8" name="Shape 1">
            <a:extLst>
              <a:ext uri="{FF2B5EF4-FFF2-40B4-BE49-F238E27FC236}">
                <a16:creationId xmlns:a16="http://schemas.microsoft.com/office/drawing/2014/main" id="{A543495F-98F8-40BF-A69A-E4C8F23E241E}"/>
              </a:ext>
            </a:extLst>
          </p:cNvPr>
          <p:cNvSpPr/>
          <p:nvPr/>
        </p:nvSpPr>
        <p:spPr>
          <a:xfrm>
            <a:off x="344853" y="381965"/>
            <a:ext cx="7456483" cy="1724627"/>
          </a:xfrm>
          <a:prstGeom prst="roundRect">
            <a:avLst>
              <a:gd name="adj" fmla="val 1237"/>
            </a:avLst>
          </a:prstGeom>
          <a:solidFill>
            <a:srgbClr val="EEE8DD"/>
          </a:solidFill>
          <a:ln/>
        </p:spPr>
        <p:txBody>
          <a:bodyPr/>
          <a:lstStyle/>
          <a:p>
            <a:endParaRPr lang="ru-RU" dirty="0"/>
          </a:p>
        </p:txBody>
      </p:sp>
      <p:sp>
        <p:nvSpPr>
          <p:cNvPr id="9" name="Text 0">
            <a:extLst>
              <a:ext uri="{FF2B5EF4-FFF2-40B4-BE49-F238E27FC236}">
                <a16:creationId xmlns:a16="http://schemas.microsoft.com/office/drawing/2014/main" id="{1850A91E-8EB2-4411-839F-70C82FF1B768}"/>
              </a:ext>
            </a:extLst>
          </p:cNvPr>
          <p:cNvSpPr/>
          <p:nvPr/>
        </p:nvSpPr>
        <p:spPr>
          <a:xfrm>
            <a:off x="793790" y="90720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ru-RU" sz="4400" dirty="0">
                <a:solidFill>
                  <a:srgbClr val="484237"/>
                </a:solidFill>
                <a:latin typeface="Times New Roman" panose="02020603050405020304" pitchFamily="18" charset="0"/>
                <a:ea typeface="Gelasio Semi Bold" pitchFamily="34" charset="-122"/>
                <a:cs typeface="Times New Roman" panose="02020603050405020304" pitchFamily="18" charset="0"/>
              </a:rPr>
              <a:t>Пользовательские сценарии</a:t>
            </a:r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000F6C0-C7F2-4030-A35C-4CB54F43A6BF}"/>
              </a:ext>
            </a:extLst>
          </p:cNvPr>
          <p:cNvSpPr txBox="1"/>
          <p:nvPr/>
        </p:nvSpPr>
        <p:spPr>
          <a:xfrm>
            <a:off x="11610681" y="6273225"/>
            <a:ext cx="36838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dirty="0">
                <a:solidFill>
                  <a:srgbClr val="74655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endParaRPr lang="ru-RU" sz="1800" dirty="0">
              <a:solidFill>
                <a:srgbClr val="74655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video_2025-05-05_14-47-08">
            <a:hlinkClick r:id="" action="ppaction://media"/>
            <a:extLst>
              <a:ext uri="{FF2B5EF4-FFF2-40B4-BE49-F238E27FC236}">
                <a16:creationId xmlns:a16="http://schemas.microsoft.com/office/drawing/2014/main" id="{9D082F1E-FBF8-4994-8DDE-ECB759410F7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9577" y="381965"/>
            <a:ext cx="2808633" cy="6094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860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6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185B349-9C88-47B4-AD3B-B532FF7A8E23}"/>
              </a:ext>
            </a:extLst>
          </p:cNvPr>
          <p:cNvSpPr txBox="1"/>
          <p:nvPr/>
        </p:nvSpPr>
        <p:spPr>
          <a:xfrm>
            <a:off x="659757" y="821804"/>
            <a:ext cx="8180407" cy="7632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5550"/>
              </a:lnSpc>
              <a:buNone/>
            </a:pPr>
            <a:r>
              <a:rPr lang="ru-RU" sz="4400" dirty="0">
                <a:solidFill>
                  <a:srgbClr val="484237"/>
                </a:solidFill>
                <a:latin typeface="Times New Roman" panose="02020603050405020304" pitchFamily="18" charset="0"/>
                <a:ea typeface="Gelasio Semi Bold" pitchFamily="34" charset="-122"/>
                <a:cs typeface="Times New Roman" panose="02020603050405020304" pitchFamily="18" charset="0"/>
              </a:rPr>
              <a:t>Пользовательские сценарии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8B7D6B-D964-4473-B295-65EE4BB18B1D}"/>
              </a:ext>
            </a:extLst>
          </p:cNvPr>
          <p:cNvSpPr txBox="1"/>
          <p:nvPr/>
        </p:nvSpPr>
        <p:spPr>
          <a:xfrm>
            <a:off x="3404058" y="3429000"/>
            <a:ext cx="13380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rgbClr val="484237"/>
                </a:solidFill>
                <a:latin typeface="Times New Roman" panose="02020603050405020304" pitchFamily="18" charset="0"/>
                <a:ea typeface="Gelasio Semi Bold" pitchFamily="34" charset="-122"/>
                <a:cs typeface="Times New Roman" panose="02020603050405020304" pitchFamily="18" charset="0"/>
              </a:rPr>
              <a:t>Вход</a:t>
            </a:r>
            <a:endParaRPr lang="en-US" sz="3600" dirty="0">
              <a:solidFill>
                <a:srgbClr val="484237"/>
              </a:solidFill>
              <a:latin typeface="Times New Roman" panose="02020603050405020304" pitchFamily="18" charset="0"/>
              <a:ea typeface="Gelasio Semi Bold" pitchFamily="34" charset="-122"/>
              <a:cs typeface="Times New Roman" panose="02020603050405020304" pitchFamily="18" charset="0"/>
            </a:endParaRPr>
          </a:p>
          <a:p>
            <a:endParaRPr lang="ru-RU" dirty="0"/>
          </a:p>
        </p:txBody>
      </p:sp>
      <p:sp>
        <p:nvSpPr>
          <p:cNvPr id="8" name="Shape 1">
            <a:extLst>
              <a:ext uri="{FF2B5EF4-FFF2-40B4-BE49-F238E27FC236}">
                <a16:creationId xmlns:a16="http://schemas.microsoft.com/office/drawing/2014/main" id="{A543495F-98F8-40BF-A69A-E4C8F23E241E}"/>
              </a:ext>
            </a:extLst>
          </p:cNvPr>
          <p:cNvSpPr/>
          <p:nvPr/>
        </p:nvSpPr>
        <p:spPr>
          <a:xfrm>
            <a:off x="344853" y="381965"/>
            <a:ext cx="7456483" cy="1724627"/>
          </a:xfrm>
          <a:prstGeom prst="roundRect">
            <a:avLst>
              <a:gd name="adj" fmla="val 1237"/>
            </a:avLst>
          </a:prstGeom>
          <a:solidFill>
            <a:srgbClr val="EEE8DD"/>
          </a:solidFill>
          <a:ln/>
        </p:spPr>
        <p:txBody>
          <a:bodyPr/>
          <a:lstStyle/>
          <a:p>
            <a:endParaRPr lang="ru-RU" dirty="0"/>
          </a:p>
        </p:txBody>
      </p:sp>
      <p:sp>
        <p:nvSpPr>
          <p:cNvPr id="9" name="Text 0">
            <a:extLst>
              <a:ext uri="{FF2B5EF4-FFF2-40B4-BE49-F238E27FC236}">
                <a16:creationId xmlns:a16="http://schemas.microsoft.com/office/drawing/2014/main" id="{1850A91E-8EB2-4411-839F-70C82FF1B768}"/>
              </a:ext>
            </a:extLst>
          </p:cNvPr>
          <p:cNvSpPr/>
          <p:nvPr/>
        </p:nvSpPr>
        <p:spPr>
          <a:xfrm>
            <a:off x="793790" y="90720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ru-RU" sz="4400" dirty="0">
                <a:solidFill>
                  <a:srgbClr val="484237"/>
                </a:solidFill>
                <a:latin typeface="Times New Roman" panose="02020603050405020304" pitchFamily="18" charset="0"/>
                <a:ea typeface="Gelasio Semi Bold" pitchFamily="34" charset="-122"/>
                <a:cs typeface="Times New Roman" panose="02020603050405020304" pitchFamily="18" charset="0"/>
              </a:rPr>
              <a:t>Пользовательские сценарии</a:t>
            </a:r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34D6438-EC46-4081-8726-06AF2A719C4D}"/>
              </a:ext>
            </a:extLst>
          </p:cNvPr>
          <p:cNvSpPr txBox="1"/>
          <p:nvPr/>
        </p:nvSpPr>
        <p:spPr>
          <a:xfrm>
            <a:off x="11616226" y="6268826"/>
            <a:ext cx="327535" cy="5984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dirty="0">
                <a:solidFill>
                  <a:srgbClr val="74655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</a:p>
        </p:txBody>
      </p:sp>
      <p:pic>
        <p:nvPicPr>
          <p:cNvPr id="4" name="video_2025-05-05_15-34-12">
            <a:hlinkClick r:id="" action="ppaction://media"/>
            <a:extLst>
              <a:ext uri="{FF2B5EF4-FFF2-40B4-BE49-F238E27FC236}">
                <a16:creationId xmlns:a16="http://schemas.microsoft.com/office/drawing/2014/main" id="{3C2F1DFF-52F3-4D47-9EFA-4BBDB74852D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47175" y="381965"/>
            <a:ext cx="2851035" cy="6186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718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77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5602</TotalTime>
  <Words>253</Words>
  <Application>Microsoft Office PowerPoint</Application>
  <PresentationFormat>Широкоэкранный</PresentationFormat>
  <Paragraphs>119</Paragraphs>
  <Slides>16</Slides>
  <Notes>1</Notes>
  <HiddenSlides>0</HiddenSlides>
  <MMClips>4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16</vt:i4>
      </vt:variant>
    </vt:vector>
  </HeadingPairs>
  <TitlesOfParts>
    <vt:vector size="21" baseType="lpstr">
      <vt:lpstr>Arial</vt:lpstr>
      <vt:lpstr>Calibri</vt:lpstr>
      <vt:lpstr>Calibri Light</vt:lpstr>
      <vt:lpstr>Times New Roman</vt:lpstr>
      <vt:lpstr>Тема Office</vt:lpstr>
      <vt:lpstr>Мобильное приложение обмена коллекционными карточками </vt:lpstr>
      <vt:lpstr>Презентация PowerPoint</vt:lpstr>
      <vt:lpstr>Архитектура</vt:lpstr>
      <vt:lpstr>Презентация PowerPoint</vt:lpstr>
      <vt:lpstr>База Данных</vt:lpstr>
      <vt:lpstr>Презентация PowerPoint</vt:lpstr>
      <vt:lpstr>CI/СD</vt:lpstr>
      <vt:lpstr>Презентация PowerPoint</vt:lpstr>
      <vt:lpstr>Презентация PowerPoint</vt:lpstr>
      <vt:lpstr>Презентация PowerPoint</vt:lpstr>
      <vt:lpstr>Презентация PowerPoint</vt:lpstr>
      <vt:lpstr>Тестовая документация</vt:lpstr>
      <vt:lpstr>Блокеры и риски </vt:lpstr>
      <vt:lpstr>Выполненные задачи</vt:lpstr>
      <vt:lpstr>Оставшиеся глобальные задачи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Мобильное приложение обмена коллекционными карточками</dc:title>
  <dc:creator>Аня Добрая</dc:creator>
  <cp:lastModifiedBy>Аня Добрая</cp:lastModifiedBy>
  <cp:revision>17</cp:revision>
  <dcterms:created xsi:type="dcterms:W3CDTF">2025-04-30T19:33:43Z</dcterms:created>
  <dcterms:modified xsi:type="dcterms:W3CDTF">2025-05-05T20:32:12Z</dcterms:modified>
</cp:coreProperties>
</file>